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4"/>
  </p:sldMasterIdLst>
  <p:notesMasterIdLst>
    <p:notesMasterId r:id="rId64"/>
  </p:notesMasterIdLst>
  <p:handoutMasterIdLst>
    <p:handoutMasterId r:id="rId65"/>
  </p:handoutMasterIdLst>
  <p:sldIdLst>
    <p:sldId id="5487" r:id="rId5"/>
    <p:sldId id="294" r:id="rId6"/>
    <p:sldId id="5497" r:id="rId7"/>
    <p:sldId id="295" r:id="rId8"/>
    <p:sldId id="5511" r:id="rId9"/>
    <p:sldId id="5472" r:id="rId10"/>
    <p:sldId id="5502" r:id="rId11"/>
    <p:sldId id="5510" r:id="rId12"/>
    <p:sldId id="5512" r:id="rId13"/>
    <p:sldId id="5513" r:id="rId14"/>
    <p:sldId id="5505" r:id="rId15"/>
    <p:sldId id="5523" r:id="rId16"/>
    <p:sldId id="5518" r:id="rId17"/>
    <p:sldId id="5504" r:id="rId18"/>
    <p:sldId id="5516" r:id="rId19"/>
    <p:sldId id="5503" r:id="rId20"/>
    <p:sldId id="5517" r:id="rId21"/>
    <p:sldId id="5514" r:id="rId22"/>
    <p:sldId id="5524" r:id="rId23"/>
    <p:sldId id="5507" r:id="rId24"/>
    <p:sldId id="5519" r:id="rId25"/>
    <p:sldId id="5508" r:id="rId26"/>
    <p:sldId id="5520" r:id="rId27"/>
    <p:sldId id="5515" r:id="rId28"/>
    <p:sldId id="5525" r:id="rId29"/>
    <p:sldId id="5506" r:id="rId30"/>
    <p:sldId id="5521" r:id="rId31"/>
    <p:sldId id="5509" r:id="rId32"/>
    <p:sldId id="5522" r:id="rId33"/>
    <p:sldId id="5526" r:id="rId34"/>
    <p:sldId id="5528" r:id="rId35"/>
    <p:sldId id="5527" r:id="rId36"/>
    <p:sldId id="5489" r:id="rId37"/>
    <p:sldId id="5529" r:id="rId38"/>
    <p:sldId id="5530" r:id="rId39"/>
    <p:sldId id="5531" r:id="rId40"/>
    <p:sldId id="5488" r:id="rId41"/>
    <p:sldId id="5532" r:id="rId42"/>
    <p:sldId id="5492" r:id="rId43"/>
    <p:sldId id="5451" r:id="rId44"/>
    <p:sldId id="5533" r:id="rId45"/>
    <p:sldId id="5534" r:id="rId46"/>
    <p:sldId id="5535" r:id="rId47"/>
    <p:sldId id="5536" r:id="rId48"/>
    <p:sldId id="5537" r:id="rId49"/>
    <p:sldId id="5538" r:id="rId50"/>
    <p:sldId id="5539" r:id="rId51"/>
    <p:sldId id="5540" r:id="rId52"/>
    <p:sldId id="5541" r:id="rId53"/>
    <p:sldId id="5542" r:id="rId54"/>
    <p:sldId id="5543" r:id="rId55"/>
    <p:sldId id="5544" r:id="rId56"/>
    <p:sldId id="539" r:id="rId57"/>
    <p:sldId id="543" r:id="rId58"/>
    <p:sldId id="544" r:id="rId59"/>
    <p:sldId id="549" r:id="rId60"/>
    <p:sldId id="5697" r:id="rId61"/>
    <p:sldId id="5674" r:id="rId62"/>
    <p:sldId id="5423" r:id="rId6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Lavernhe" initials="LL" lastIdx="1" clrIdx="0">
    <p:extLst>
      <p:ext uri="{19B8F6BF-5375-455C-9EA6-DF929625EA0E}">
        <p15:presenceInfo xmlns:p15="http://schemas.microsoft.com/office/powerpoint/2012/main" userId="S::LLavernhe@harrisinteractive.fr::d0a51c4a-7bea-4230-a4c1-c6a91e8fafce" providerId="AD"/>
      </p:ext>
    </p:extLst>
  </p:cmAuthor>
  <p:cmAuthor id="2" name="Antoine Gautier" initials="AG" lastIdx="14" clrIdx="1">
    <p:extLst>
      <p:ext uri="{19B8F6BF-5375-455C-9EA6-DF929625EA0E}">
        <p15:presenceInfo xmlns:p15="http://schemas.microsoft.com/office/powerpoint/2012/main" userId="S::AGautier@harrisinteractive.fr::b94f0837-904d-4e0f-86fc-e9f7e98951e1" providerId="AD"/>
      </p:ext>
    </p:extLst>
  </p:cmAuthor>
  <p:cmAuthor id="3" name="Pierre-Hadrien Bartoli" initials="PB" lastIdx="13" clrIdx="2">
    <p:extLst>
      <p:ext uri="{19B8F6BF-5375-455C-9EA6-DF929625EA0E}">
        <p15:presenceInfo xmlns:p15="http://schemas.microsoft.com/office/powerpoint/2012/main" userId="S::PHBartoli@harrisinteractive.fr::85d3b952-597e-4796-b606-20083e6c5b96" providerId="AD"/>
      </p:ext>
    </p:extLst>
  </p:cmAuthor>
  <p:cmAuthor id="4" name="Yanis Belaghene" initials="YB" lastIdx="2" clrIdx="3">
    <p:extLst>
      <p:ext uri="{19B8F6BF-5375-455C-9EA6-DF929625EA0E}">
        <p15:presenceInfo xmlns:p15="http://schemas.microsoft.com/office/powerpoint/2012/main" userId="S::YBelaghene@harrisinteractive.fr::14da42b9-2e4a-43e1-b02d-8663b1374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D95"/>
    <a:srgbClr val="FFD13F"/>
    <a:srgbClr val="72CCB9"/>
    <a:srgbClr val="A4EDF4"/>
    <a:srgbClr val="F05559"/>
    <a:srgbClr val="4AFBA7"/>
    <a:srgbClr val="FFFFFF"/>
    <a:srgbClr val="BFBFBF"/>
    <a:srgbClr val="F27275"/>
    <a:srgbClr val="0B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20" autoAdjust="0"/>
    <p:restoredTop sz="94249" autoAdjust="0"/>
  </p:normalViewPr>
  <p:slideViewPr>
    <p:cSldViewPr snapToGrid="0" snapToObjects="1">
      <p:cViewPr varScale="1">
        <p:scale>
          <a:sx n="115" d="100"/>
          <a:sy n="115" d="100"/>
        </p:scale>
        <p:origin x="2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1" d="100"/>
          <a:sy n="41" d="100"/>
        </p:scale>
        <p:origin x="2430"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euille_de_calcul_Microsoft_Excel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euille_de_calcul_Microsoft_Excel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Feuille_de_calcul_Microsoft_Excel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Feuille_de_calcul_Microsoft_Excel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Feuille_de_calcul_Microsoft_Excel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Feuille_de_calcul_Microsoft_Excel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Feuille_de_calcul_Microsoft_Excel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Feuille_de_calcul_Microsoft_Excel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Feuille_de_calcul_Microsoft_Excel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Feuille_de_calcul_Microsoft_Excel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Feuille_de_calcul_Microsoft_Excel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Feuille_de_calcul_Microsoft_Excel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Feuille_de_calcul_Microsoft_Excel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72CCB9"/>
            </a:solidFill>
            <a:ln w="19050">
              <a:solidFill>
                <a:schemeClr val="bg1"/>
              </a:solidFill>
            </a:ln>
            <a:effectLst/>
          </c:spPr>
          <c:invertIfNegative val="0"/>
          <c:dPt>
            <c:idx val="0"/>
            <c:invertIfNegative val="0"/>
            <c:bubble3D val="0"/>
            <c:spPr>
              <a:solidFill>
                <a:srgbClr val="72CCB9"/>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72CCB9"/>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72CCB9"/>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72CCB9"/>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72CCB9"/>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72CCB9"/>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 pouvoir d'achat</c:v>
                </c:pt>
                <c:pt idx="1">
                  <c:v>L'accès aux soins de santé</c:v>
                </c:pt>
                <c:pt idx="2">
                  <c:v>La sécurité</c:v>
                </c:pt>
                <c:pt idx="3">
                  <c:v>Le dérèglement climatique</c:v>
                </c:pt>
                <c:pt idx="4">
                  <c:v>La qualité de l'éducation</c:v>
                </c:pt>
                <c:pt idx="5">
                  <c:v>Les retraites</c:v>
                </c:pt>
                <c:pt idx="6">
                  <c:v>Le vaccin contre la covid-19</c:v>
                </c:pt>
                <c:pt idx="7">
                  <c:v>La réindustrialisation</c:v>
                </c:pt>
                <c:pt idx="8">
                  <c:v>La laïcité</c:v>
                </c:pt>
                <c:pt idx="9">
                  <c:v>L'accès à un logement de qualité</c:v>
                </c:pt>
                <c:pt idx="10">
                  <c:v>Les mobilités du quotidien</c:v>
                </c:pt>
                <c:pt idx="11">
                  <c:v>Le tourisme</c:v>
                </c:pt>
              </c:strCache>
            </c:strRef>
          </c:cat>
          <c:val>
            <c:numRef>
              <c:f>Feuil1!$B$2:$B$13</c:f>
              <c:numCache>
                <c:formatCode>General</c:formatCode>
                <c:ptCount val="12"/>
                <c:pt idx="0">
                  <c:v>87</c:v>
                </c:pt>
                <c:pt idx="1">
                  <c:v>87</c:v>
                </c:pt>
                <c:pt idx="2">
                  <c:v>84</c:v>
                </c:pt>
                <c:pt idx="3">
                  <c:v>83</c:v>
                </c:pt>
                <c:pt idx="4">
                  <c:v>80</c:v>
                </c:pt>
                <c:pt idx="5">
                  <c:v>79</c:v>
                </c:pt>
                <c:pt idx="6">
                  <c:v>77</c:v>
                </c:pt>
                <c:pt idx="7">
                  <c:v>76</c:v>
                </c:pt>
                <c:pt idx="8">
                  <c:v>67</c:v>
                </c:pt>
                <c:pt idx="9">
                  <c:v>64</c:v>
                </c:pt>
                <c:pt idx="10">
                  <c:v>59</c:v>
                </c:pt>
                <c:pt idx="11">
                  <c:v>51</c:v>
                </c:pt>
              </c:numCache>
            </c:numRef>
          </c:val>
          <c:extLst>
            <c:ext xmlns:c16="http://schemas.microsoft.com/office/drawing/2014/chart" uri="{C3380CC4-5D6E-409C-BE32-E72D297353CC}">
              <c16:uniqueId val="{0000000C-0BA7-4608-9082-8718FD92CB3C}"/>
            </c:ext>
          </c:extLst>
        </c:ser>
        <c:ser>
          <c:idx val="1"/>
          <c:order val="1"/>
          <c:tx>
            <c:strRef>
              <c:f>Feuil1!$C$1</c:f>
              <c:strCache>
                <c:ptCount val="1"/>
                <c:pt idx="0">
                  <c:v>Préoccupe beaucoup</c:v>
                </c:pt>
              </c:strCache>
            </c:strRef>
          </c:tx>
          <c:spPr>
            <a:solidFill>
              <a:srgbClr val="3EAD9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 pouvoir d'achat</c:v>
                </c:pt>
                <c:pt idx="1">
                  <c:v>L'accès aux soins de santé</c:v>
                </c:pt>
                <c:pt idx="2">
                  <c:v>La sécurité</c:v>
                </c:pt>
                <c:pt idx="3">
                  <c:v>Le dérèglement climatique</c:v>
                </c:pt>
                <c:pt idx="4">
                  <c:v>La qualité de l'éducation</c:v>
                </c:pt>
                <c:pt idx="5">
                  <c:v>Les retraites</c:v>
                </c:pt>
                <c:pt idx="6">
                  <c:v>Le vaccin contre la covid-19</c:v>
                </c:pt>
                <c:pt idx="7">
                  <c:v>La réindustrialisation</c:v>
                </c:pt>
                <c:pt idx="8">
                  <c:v>La laïcité</c:v>
                </c:pt>
                <c:pt idx="9">
                  <c:v>L'accès à un logement de qualité</c:v>
                </c:pt>
                <c:pt idx="10">
                  <c:v>Les mobilités du quotidien</c:v>
                </c:pt>
                <c:pt idx="11">
                  <c:v>Le tourisme</c:v>
                </c:pt>
              </c:strCache>
            </c:strRef>
          </c:cat>
          <c:val>
            <c:numRef>
              <c:f>Feuil1!$C$2:$C$13</c:f>
              <c:numCache>
                <c:formatCode>General</c:formatCode>
                <c:ptCount val="12"/>
                <c:pt idx="0">
                  <c:v>39</c:v>
                </c:pt>
                <c:pt idx="1">
                  <c:v>37</c:v>
                </c:pt>
                <c:pt idx="2">
                  <c:v>42</c:v>
                </c:pt>
                <c:pt idx="3">
                  <c:v>34</c:v>
                </c:pt>
                <c:pt idx="4">
                  <c:v>34</c:v>
                </c:pt>
                <c:pt idx="5">
                  <c:v>32</c:v>
                </c:pt>
                <c:pt idx="6">
                  <c:v>35</c:v>
                </c:pt>
                <c:pt idx="7">
                  <c:v>26</c:v>
                </c:pt>
                <c:pt idx="8">
                  <c:v>23</c:v>
                </c:pt>
                <c:pt idx="9">
                  <c:v>18</c:v>
                </c:pt>
                <c:pt idx="10">
                  <c:v>18</c:v>
                </c:pt>
                <c:pt idx="11">
                  <c:v>16</c:v>
                </c:pt>
              </c:numCache>
            </c:numRef>
          </c:val>
          <c:extLst>
            <c:ext xmlns:c16="http://schemas.microsoft.com/office/drawing/2014/chart" uri="{C3380CC4-5D6E-409C-BE32-E72D297353CC}">
              <c16:uniqueId val="{0000000D-2D48-4430-AF69-48ADCC984592}"/>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rgbClr val="72CCB9"/>
                </a:solidFill>
                <a:latin typeface="+mn-lt"/>
                <a:ea typeface="+mn-ea"/>
                <a:cs typeface="+mn-cs"/>
              </a:defRPr>
            </a:pPr>
            <a:endParaRPr lang="fr-FR"/>
          </a:p>
        </c:txPr>
      </c:legendEntry>
      <c:legendEntry>
        <c:idx val="1"/>
        <c:txPr>
          <a:bodyPr rot="0" spcFirstLastPara="1" vertOverflow="ellipsis" vert="horz" wrap="square" anchor="ctr" anchorCtr="1"/>
          <a:lstStyle/>
          <a:p>
            <a:pPr>
              <a:defRPr sz="1400" b="1" i="0" u="none" strike="noStrike" kern="1200" baseline="0">
                <a:solidFill>
                  <a:srgbClr val="3EAD95"/>
                </a:solidFill>
                <a:latin typeface="+mn-lt"/>
                <a:ea typeface="+mn-ea"/>
                <a:cs typeface="+mn-cs"/>
              </a:defRPr>
            </a:pPr>
            <a:endParaRPr lang="fr-FR"/>
          </a:p>
        </c:txPr>
      </c:legendEntry>
      <c:layout>
        <c:manualLayout>
          <c:xMode val="edge"/>
          <c:yMode val="edge"/>
          <c:x val="0.71683975531717692"/>
          <c:y val="0.44723024790132332"/>
          <c:w val="0.27417532378565268"/>
          <c:h val="0.2289847208734089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 dérèglement climatique</c:v>
                </c:pt>
                <c:pt idx="1">
                  <c:v>Le vaccin contre la covid-19</c:v>
                </c:pt>
                <c:pt idx="2">
                  <c:v>Le tourisme</c:v>
                </c:pt>
                <c:pt idx="3">
                  <c:v>L'accès aux soins de santé</c:v>
                </c:pt>
                <c:pt idx="4">
                  <c:v>La laïcité</c:v>
                </c:pt>
                <c:pt idx="5">
                  <c:v>Les mobilités du quotidien</c:v>
                </c:pt>
                <c:pt idx="6">
                  <c:v>La réindustrialisation</c:v>
                </c:pt>
                <c:pt idx="7">
                  <c:v>La sécurité</c:v>
                </c:pt>
                <c:pt idx="8">
                  <c:v>La qualité de l'éducation</c:v>
                </c:pt>
                <c:pt idx="9">
                  <c:v>L'accès à un logement de qualité</c:v>
                </c:pt>
                <c:pt idx="10">
                  <c:v>Le pouvoir d'achat</c:v>
                </c:pt>
                <c:pt idx="11">
                  <c:v>Les retraites</c:v>
                </c:pt>
              </c:strCache>
            </c:strRef>
          </c:cat>
          <c:val>
            <c:numRef>
              <c:f>Feuil1!$B$2:$B$13</c:f>
              <c:numCache>
                <c:formatCode>General</c:formatCode>
                <c:ptCount val="12"/>
                <c:pt idx="0">
                  <c:v>64</c:v>
                </c:pt>
                <c:pt idx="1">
                  <c:v>63</c:v>
                </c:pt>
                <c:pt idx="2">
                  <c:v>62</c:v>
                </c:pt>
                <c:pt idx="3">
                  <c:v>61</c:v>
                </c:pt>
                <c:pt idx="4">
                  <c:v>57.999999999999993</c:v>
                </c:pt>
                <c:pt idx="5">
                  <c:v>56.999999999999993</c:v>
                </c:pt>
                <c:pt idx="6">
                  <c:v>56.000000000000007</c:v>
                </c:pt>
                <c:pt idx="7">
                  <c:v>55.000000000000007</c:v>
                </c:pt>
                <c:pt idx="8">
                  <c:v>55.000000000000007</c:v>
                </c:pt>
                <c:pt idx="9">
                  <c:v>54</c:v>
                </c:pt>
                <c:pt idx="10">
                  <c:v>52</c:v>
                </c:pt>
                <c:pt idx="11">
                  <c:v>43</c:v>
                </c:pt>
              </c:numCache>
            </c:numRef>
          </c:val>
          <c:extLst>
            <c:ext xmlns:c16="http://schemas.microsoft.com/office/drawing/2014/chart" uri="{C3380CC4-5D6E-409C-BE32-E72D297353CC}">
              <c16:uniqueId val="{0000000C-0BA7-4608-9082-8718FD92CB3C}"/>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La réindustrialisation</c:v>
                </c:pt>
                <c:pt idx="1">
                  <c:v>Le tourisme</c:v>
                </c:pt>
                <c:pt idx="2">
                  <c:v>La laïcité</c:v>
                </c:pt>
                <c:pt idx="3">
                  <c:v>L'accès à un logement de qualité</c:v>
                </c:pt>
                <c:pt idx="4">
                  <c:v>Les mobilités du quotidien</c:v>
                </c:pt>
                <c:pt idx="5">
                  <c:v>La qualité de l'éducation</c:v>
                </c:pt>
                <c:pt idx="6">
                  <c:v>L'accès aux soins de santé</c:v>
                </c:pt>
                <c:pt idx="7">
                  <c:v>Le dérèglement climatique</c:v>
                </c:pt>
                <c:pt idx="8">
                  <c:v>Les retraites</c:v>
                </c:pt>
                <c:pt idx="9">
                  <c:v>La sécurité</c:v>
                </c:pt>
                <c:pt idx="10">
                  <c:v>Le pouvoir d'achat</c:v>
                </c:pt>
                <c:pt idx="11">
                  <c:v>Le vaccin contre la covid-19</c:v>
                </c:pt>
              </c:strCache>
            </c:strRef>
          </c:cat>
          <c:val>
            <c:numRef>
              <c:f>Feuil1!$B$2:$B$13</c:f>
              <c:numCache>
                <c:formatCode>General</c:formatCode>
                <c:ptCount val="12"/>
                <c:pt idx="0">
                  <c:v>70</c:v>
                </c:pt>
                <c:pt idx="1">
                  <c:v>67</c:v>
                </c:pt>
                <c:pt idx="2">
                  <c:v>61</c:v>
                </c:pt>
                <c:pt idx="3">
                  <c:v>61</c:v>
                </c:pt>
                <c:pt idx="4">
                  <c:v>60</c:v>
                </c:pt>
                <c:pt idx="5">
                  <c:v>60</c:v>
                </c:pt>
                <c:pt idx="6">
                  <c:v>56.999999999999993</c:v>
                </c:pt>
                <c:pt idx="7">
                  <c:v>55.000000000000007</c:v>
                </c:pt>
                <c:pt idx="8">
                  <c:v>54</c:v>
                </c:pt>
                <c:pt idx="9">
                  <c:v>53</c:v>
                </c:pt>
                <c:pt idx="10">
                  <c:v>53</c:v>
                </c:pt>
                <c:pt idx="11">
                  <c:v>49</c:v>
                </c:pt>
              </c:numCache>
            </c:numRef>
          </c:val>
          <c:extLst>
            <c:ext xmlns:c16="http://schemas.microsoft.com/office/drawing/2014/chart" uri="{C3380CC4-5D6E-409C-BE32-E72D297353CC}">
              <c16:uniqueId val="{0000000C-0BA7-4608-9082-8718FD92CB3C}"/>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0478984903413"/>
          <c:y val="0.1016256572993246"/>
          <c:w val="0.46597192569838863"/>
          <c:h val="0.56619585908411596"/>
        </c:manualLayout>
      </c:layout>
      <c:doughnutChart>
        <c:varyColors val="1"/>
        <c:ser>
          <c:idx val="0"/>
          <c:order val="0"/>
          <c:tx>
            <c:strRef>
              <c:f>Feuil1!$B$1</c:f>
              <c:strCache>
                <c:ptCount val="1"/>
                <c:pt idx="0">
                  <c:v>Ventes</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E94B-4A6A-9965-670BB44EDA75}"/>
              </c:ext>
            </c:extLst>
          </c:dPt>
          <c:dPt>
            <c:idx val="1"/>
            <c:bubble3D val="0"/>
            <c:spPr>
              <a:solidFill>
                <a:srgbClr val="72CCB9"/>
              </a:solidFill>
              <a:ln w="19050">
                <a:solidFill>
                  <a:schemeClr val="lt1"/>
                </a:solidFill>
              </a:ln>
              <a:effectLst/>
            </c:spPr>
            <c:extLst>
              <c:ext xmlns:c16="http://schemas.microsoft.com/office/drawing/2014/chart" uri="{C3380CC4-5D6E-409C-BE32-E72D297353CC}">
                <c16:uniqueId val="{00000003-E94B-4A6A-9965-670BB44EDA75}"/>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E94B-4A6A-9965-670BB44EDA75}"/>
              </c:ext>
            </c:extLst>
          </c:dPt>
          <c:dPt>
            <c:idx val="3"/>
            <c:bubble3D val="0"/>
            <c:spPr>
              <a:solidFill>
                <a:srgbClr val="F05559"/>
              </a:solidFill>
              <a:ln w="19050">
                <a:solidFill>
                  <a:schemeClr val="lt1"/>
                </a:solidFill>
              </a:ln>
              <a:effectLst/>
            </c:spPr>
            <c:extLst>
              <c:ext xmlns:c16="http://schemas.microsoft.com/office/drawing/2014/chart" uri="{C3380CC4-5D6E-409C-BE32-E72D297353CC}">
                <c16:uniqueId val="{00000007-E94B-4A6A-9965-670BB44EDA75}"/>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E94B-4A6A-9965-670BB44EDA7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Cela vous préoccupe beaucoup </c:v>
                </c:pt>
                <c:pt idx="1">
                  <c:v>Cela vous préoccupe plutôt </c:v>
                </c:pt>
                <c:pt idx="2">
                  <c:v>Cela ne vous préoccupe plutôt pas </c:v>
                </c:pt>
                <c:pt idx="3">
                  <c:v>Cela ne vous préoccupe pas du tout</c:v>
                </c:pt>
              </c:strCache>
            </c:strRef>
          </c:cat>
          <c:val>
            <c:numRef>
              <c:f>Feuil1!$B$2:$B$5</c:f>
              <c:numCache>
                <c:formatCode>General</c:formatCode>
                <c:ptCount val="4"/>
                <c:pt idx="0">
                  <c:v>23</c:v>
                </c:pt>
                <c:pt idx="1">
                  <c:v>44</c:v>
                </c:pt>
                <c:pt idx="2">
                  <c:v>23</c:v>
                </c:pt>
                <c:pt idx="3">
                  <c:v>10</c:v>
                </c:pt>
              </c:numCache>
            </c:numRef>
          </c:val>
          <c:extLst>
            <c:ext xmlns:c16="http://schemas.microsoft.com/office/drawing/2014/chart" uri="{C3380CC4-5D6E-409C-BE32-E72D297353CC}">
              <c16:uniqueId val="{0000000A-E94B-4A6A-9965-670BB44EDA75}"/>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200" b="1" i="0" u="none" strike="noStrike" kern="1200" baseline="0">
                <a:solidFill>
                  <a:srgbClr val="72CCB9"/>
                </a:solidFill>
                <a:latin typeface="+mn-lt"/>
                <a:ea typeface="+mn-ea"/>
                <a:cs typeface="+mn-cs"/>
              </a:defRPr>
            </a:pPr>
            <a:endParaRPr lang="fr-FR"/>
          </a:p>
        </c:txPr>
      </c:legendEntry>
      <c:legendEntry>
        <c:idx val="2"/>
        <c:txPr>
          <a:bodyPr rot="0" spcFirstLastPara="1" vertOverflow="ellipsis" vert="horz" wrap="square" anchor="ctr" anchorCtr="1"/>
          <a:lstStyle/>
          <a:p>
            <a:pPr>
              <a:defRPr sz="12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200" b="1" i="0" u="none" strike="noStrike" kern="1200" baseline="0">
                <a:solidFill>
                  <a:srgbClr val="F05559"/>
                </a:solidFill>
                <a:latin typeface="+mn-lt"/>
                <a:ea typeface="+mn-ea"/>
                <a:cs typeface="+mn-cs"/>
              </a:defRPr>
            </a:pPr>
            <a:endParaRPr lang="fr-FR"/>
          </a:p>
        </c:txPr>
      </c:legendEntry>
      <c:layout>
        <c:manualLayout>
          <c:xMode val="edge"/>
          <c:yMode val="edge"/>
          <c:x val="0.29186066033100111"/>
          <c:y val="0.72245471979385212"/>
          <c:w val="0.539110609927273"/>
          <c:h val="0.1426651100753135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8301062497264"/>
          <c:y val="5.0754361322400555E-2"/>
          <c:w val="0.38349175954322196"/>
          <c:h val="0.90448129760878748"/>
        </c:manualLayout>
      </c:layout>
      <c:barChart>
        <c:barDir val="bar"/>
        <c:grouping val="clustered"/>
        <c:varyColors val="0"/>
        <c:ser>
          <c:idx val="0"/>
          <c:order val="0"/>
          <c:tx>
            <c:strRef>
              <c:f>Feuil1!$B$1</c:f>
              <c:strCache>
                <c:ptCount val="1"/>
                <c:pt idx="0">
                  <c:v>Variable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E619-4B37-9CFB-BAED274A7F73}"/>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E619-4B37-9CFB-BAED274A7F73}"/>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E619-4B37-9CFB-BAED274A7F73}"/>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E619-4B37-9CFB-BAED274A7F73}"/>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E619-4B37-9CFB-BAED274A7F73}"/>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E619-4B37-9CFB-BAED274A7F7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Feuil1!$A$2:$A$23</c:f>
              <c:strCache>
                <c:ptCount val="22"/>
                <c:pt idx="0">
                  <c:v>Hommes</c:v>
                </c:pt>
                <c:pt idx="1">
                  <c:v>Femmes</c:v>
                </c:pt>
                <c:pt idx="3">
                  <c:v>Moins de 35 ans</c:v>
                </c:pt>
                <c:pt idx="4">
                  <c:v>35-49 ans</c:v>
                </c:pt>
                <c:pt idx="5">
                  <c:v>50-64 ans</c:v>
                </c:pt>
                <c:pt idx="6">
                  <c:v>65 ans et plus</c:v>
                </c:pt>
                <c:pt idx="8">
                  <c:v>CSP+</c:v>
                </c:pt>
                <c:pt idx="9">
                  <c:v>CSP-</c:v>
                </c:pt>
                <c:pt idx="10">
                  <c:v>Inactifs</c:v>
                </c:pt>
                <c:pt idx="12">
                  <c:v>Diplôme inférieur au Bac</c:v>
                </c:pt>
                <c:pt idx="13">
                  <c:v>Diplôme supérieur à Bac+2</c:v>
                </c:pt>
                <c:pt idx="15">
                  <c:v>Symp. LFI/PCF</c:v>
                </c:pt>
                <c:pt idx="16">
                  <c:v>Symp. PS</c:v>
                </c:pt>
                <c:pt idx="17">
                  <c:v>Symp. EELV</c:v>
                </c:pt>
                <c:pt idx="18">
                  <c:v>Symp. LREM/MoDem</c:v>
                </c:pt>
                <c:pt idx="19">
                  <c:v>Symp. LR</c:v>
                </c:pt>
                <c:pt idx="20">
                  <c:v>Symp. RN</c:v>
                </c:pt>
                <c:pt idx="21">
                  <c:v>Sans préférence partisane</c:v>
                </c:pt>
              </c:strCache>
            </c:strRef>
          </c:cat>
          <c:val>
            <c:numRef>
              <c:f>Feuil1!$B$2:$B$23</c:f>
              <c:numCache>
                <c:formatCode>##0</c:formatCode>
                <c:ptCount val="22"/>
                <c:pt idx="0">
                  <c:v>67</c:v>
                </c:pt>
                <c:pt idx="1">
                  <c:v>66</c:v>
                </c:pt>
                <c:pt idx="3">
                  <c:v>66</c:v>
                </c:pt>
                <c:pt idx="4">
                  <c:v>64</c:v>
                </c:pt>
                <c:pt idx="5">
                  <c:v>64</c:v>
                </c:pt>
                <c:pt idx="6">
                  <c:v>73</c:v>
                </c:pt>
                <c:pt idx="8">
                  <c:v>65</c:v>
                </c:pt>
                <c:pt idx="9">
                  <c:v>69</c:v>
                </c:pt>
                <c:pt idx="10">
                  <c:v>66</c:v>
                </c:pt>
                <c:pt idx="12">
                  <c:v>61</c:v>
                </c:pt>
                <c:pt idx="13">
                  <c:v>69</c:v>
                </c:pt>
                <c:pt idx="15">
                  <c:v>72</c:v>
                </c:pt>
                <c:pt idx="16">
                  <c:v>68</c:v>
                </c:pt>
                <c:pt idx="17">
                  <c:v>66</c:v>
                </c:pt>
                <c:pt idx="18">
                  <c:v>78</c:v>
                </c:pt>
                <c:pt idx="19">
                  <c:v>69</c:v>
                </c:pt>
                <c:pt idx="20">
                  <c:v>73</c:v>
                </c:pt>
                <c:pt idx="21">
                  <c:v>54</c:v>
                </c:pt>
              </c:numCache>
            </c:numRef>
          </c:val>
          <c:extLst>
            <c:ext xmlns:c16="http://schemas.microsoft.com/office/drawing/2014/chart" uri="{C3380CC4-5D6E-409C-BE32-E72D297353CC}">
              <c16:uniqueId val="{0000000C-E619-4B37-9CFB-BAED274A7F73}"/>
            </c:ext>
          </c:extLst>
        </c:ser>
        <c:dLbls>
          <c:showLegendKey val="0"/>
          <c:showVal val="0"/>
          <c:showCatName val="0"/>
          <c:showSerName val="0"/>
          <c:showPercent val="0"/>
          <c:showBubbleSize val="0"/>
        </c:dLbls>
        <c:gapWidth val="57"/>
        <c:axId val="226139424"/>
        <c:axId val="226139032"/>
      </c:barChart>
      <c:valAx>
        <c:axId val="226139032"/>
        <c:scaling>
          <c:orientation val="minMax"/>
          <c:max val="100"/>
          <c:min val="0"/>
        </c:scaling>
        <c:delete val="1"/>
        <c:axPos val="t"/>
        <c:numFmt formatCode="##0"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29958846484967E-2"/>
          <c:y val="1.1630931287286439E-3"/>
          <c:w val="0.87431534018183243"/>
          <c:h val="0.79868715151909231"/>
        </c:manualLayout>
      </c:layout>
      <c:lineChart>
        <c:grouping val="standard"/>
        <c:varyColors val="0"/>
        <c:ser>
          <c:idx val="0"/>
          <c:order val="0"/>
          <c:tx>
            <c:strRef>
              <c:f>Feuil1!$B$1</c:f>
              <c:strCache>
                <c:ptCount val="1"/>
                <c:pt idx="0">
                  <c:v>Ensemble</c:v>
                </c:pt>
              </c:strCache>
            </c:strRef>
          </c:tx>
          <c:spPr>
            <a:ln w="28575" cap="rnd">
              <a:solidFill>
                <a:schemeClr val="bg1">
                  <a:lumMod val="50000"/>
                </a:schemeClr>
              </a:solidFill>
              <a:prstDash val="sysDot"/>
              <a:round/>
            </a:ln>
            <a:effectLst/>
          </c:spPr>
          <c:marker>
            <c:symbol val="circle"/>
            <c:size val="5"/>
            <c:spPr>
              <a:solidFill>
                <a:schemeClr val="bg1">
                  <a:lumMod val="50000"/>
                </a:schemeClr>
              </a:solidFill>
              <a:ln w="9525">
                <a:solidFill>
                  <a:schemeClr val="bg1">
                    <a:lumMod val="50000"/>
                  </a:schemeClr>
                </a:solidFill>
                <a:prstDash val="sysDot"/>
              </a:ln>
              <a:effectLst/>
            </c:spPr>
          </c:marker>
          <c:cat>
            <c:strRef>
              <c:f>Feuil1!$A$2:$A$11</c:f>
              <c:strCache>
                <c:ptCount val="10"/>
                <c:pt idx="0">
                  <c:v>Les petites et moyennes entreprises </c:v>
                </c:pt>
                <c:pt idx="1">
                  <c:v>Les collectivités locales</c:v>
                </c:pt>
                <c:pt idx="2">
                  <c:v>Les citoyens</c:v>
                </c:pt>
                <c:pt idx="3">
                  <c:v>L'Éducation nationale</c:v>
                </c:pt>
                <c:pt idx="4">
                  <c:v>Les associations / ONG</c:v>
                </c:pt>
                <c:pt idx="5">
                  <c:v>Les universités, les intellectuels</c:v>
                </c:pt>
                <c:pt idx="6">
                  <c:v>L’État</c:v>
                </c:pt>
                <c:pt idx="7">
                  <c:v>Les grandes entreprises </c:v>
                </c:pt>
                <c:pt idx="8">
                  <c:v>L’Union Européenne</c:v>
                </c:pt>
                <c:pt idx="9">
                  <c:v>Les institutions religieuses</c:v>
                </c:pt>
              </c:strCache>
            </c:strRef>
          </c:cat>
          <c:val>
            <c:numRef>
              <c:f>Feuil1!$B$2:$B$11</c:f>
              <c:numCache>
                <c:formatCode>##0</c:formatCode>
                <c:ptCount val="10"/>
                <c:pt idx="0">
                  <c:v>64</c:v>
                </c:pt>
                <c:pt idx="1">
                  <c:v>63</c:v>
                </c:pt>
                <c:pt idx="2">
                  <c:v>61</c:v>
                </c:pt>
                <c:pt idx="3">
                  <c:v>60</c:v>
                </c:pt>
                <c:pt idx="4">
                  <c:v>58</c:v>
                </c:pt>
                <c:pt idx="5">
                  <c:v>57</c:v>
                </c:pt>
                <c:pt idx="6">
                  <c:v>53</c:v>
                </c:pt>
                <c:pt idx="7">
                  <c:v>51</c:v>
                </c:pt>
                <c:pt idx="8">
                  <c:v>50</c:v>
                </c:pt>
                <c:pt idx="9">
                  <c:v>38</c:v>
                </c:pt>
              </c:numCache>
            </c:numRef>
          </c:val>
          <c:smooth val="0"/>
          <c:extLst>
            <c:ext xmlns:c16="http://schemas.microsoft.com/office/drawing/2014/chart" uri="{C3380CC4-5D6E-409C-BE32-E72D297353CC}">
              <c16:uniqueId val="{00000000-E62B-4641-A718-A219D59CFFBE}"/>
            </c:ext>
          </c:extLst>
        </c:ser>
        <c:ser>
          <c:idx val="1"/>
          <c:order val="1"/>
          <c:tx>
            <c:strRef>
              <c:f>Feuil1!$C$1</c:f>
              <c:strCache>
                <c:ptCount val="1"/>
                <c:pt idx="0">
                  <c:v>Moins de 35 ans</c:v>
                </c:pt>
              </c:strCache>
            </c:strRef>
          </c:tx>
          <c:spPr>
            <a:ln w="28575" cap="rnd">
              <a:solidFill>
                <a:srgbClr val="0EA7E0"/>
              </a:solidFill>
              <a:round/>
            </a:ln>
            <a:effectLst/>
          </c:spPr>
          <c:marker>
            <c:symbol val="circle"/>
            <c:size val="5"/>
            <c:spPr>
              <a:solidFill>
                <a:schemeClr val="accent5"/>
              </a:solidFill>
              <a:ln w="9525">
                <a:noFill/>
              </a:ln>
              <a:effectLst/>
            </c:spPr>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2B-4641-A718-A219D59CFFBE}"/>
                </c:ext>
              </c:extLst>
            </c:dLbl>
            <c:dLbl>
              <c:idx val="5"/>
              <c:layout>
                <c:manualLayout>
                  <c:x val="-2.1888837351947462E-2"/>
                  <c:y val="-3.0450932262626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2B-4641-A718-A219D59CFFBE}"/>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8E-4229-B890-FA1CC0866675}"/>
                </c:ext>
              </c:extLst>
            </c:dLbl>
            <c:dLbl>
              <c:idx val="9"/>
              <c:layout>
                <c:manualLayout>
                  <c:x val="-2.0815855128812785E-2"/>
                  <c:y val="-3.3031519742510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2B-4641-A718-A219D59CFF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EA7E0"/>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Les petites et moyennes entreprises </c:v>
                </c:pt>
                <c:pt idx="1">
                  <c:v>Les collectivités locales</c:v>
                </c:pt>
                <c:pt idx="2">
                  <c:v>Les citoyens</c:v>
                </c:pt>
                <c:pt idx="3">
                  <c:v>L'Éducation nationale</c:v>
                </c:pt>
                <c:pt idx="4">
                  <c:v>Les associations / ONG</c:v>
                </c:pt>
                <c:pt idx="5">
                  <c:v>Les universités, les intellectuels</c:v>
                </c:pt>
                <c:pt idx="6">
                  <c:v>L’État</c:v>
                </c:pt>
                <c:pt idx="7">
                  <c:v>Les grandes entreprises </c:v>
                </c:pt>
                <c:pt idx="8">
                  <c:v>L’Union Européenne</c:v>
                </c:pt>
                <c:pt idx="9">
                  <c:v>Les institutions religieuses</c:v>
                </c:pt>
              </c:strCache>
            </c:strRef>
          </c:cat>
          <c:val>
            <c:numRef>
              <c:f>Feuil1!$C$2:$C$11</c:f>
              <c:numCache>
                <c:formatCode>##0</c:formatCode>
                <c:ptCount val="10"/>
                <c:pt idx="0">
                  <c:v>60</c:v>
                </c:pt>
                <c:pt idx="1">
                  <c:v>61</c:v>
                </c:pt>
                <c:pt idx="2">
                  <c:v>57</c:v>
                </c:pt>
                <c:pt idx="3">
                  <c:v>58</c:v>
                </c:pt>
                <c:pt idx="4">
                  <c:v>62</c:v>
                </c:pt>
                <c:pt idx="5">
                  <c:v>63</c:v>
                </c:pt>
                <c:pt idx="6">
                  <c:v>51</c:v>
                </c:pt>
                <c:pt idx="7">
                  <c:v>47</c:v>
                </c:pt>
                <c:pt idx="8">
                  <c:v>55</c:v>
                </c:pt>
                <c:pt idx="9">
                  <c:v>52</c:v>
                </c:pt>
              </c:numCache>
            </c:numRef>
          </c:val>
          <c:smooth val="0"/>
          <c:extLst>
            <c:ext xmlns:c16="http://schemas.microsoft.com/office/drawing/2014/chart" uri="{C3380CC4-5D6E-409C-BE32-E72D297353CC}">
              <c16:uniqueId val="{00000001-E62B-4641-A718-A219D59CFFBE}"/>
            </c:ext>
          </c:extLst>
        </c:ser>
        <c:ser>
          <c:idx val="2"/>
          <c:order val="2"/>
          <c:tx>
            <c:strRef>
              <c:f>Feuil1!$D$1</c:f>
              <c:strCache>
                <c:ptCount val="1"/>
                <c:pt idx="0">
                  <c:v>65 ans et plus</c:v>
                </c:pt>
              </c:strCache>
            </c:strRef>
          </c:tx>
          <c:spPr>
            <a:ln w="28575" cap="rnd">
              <a:solidFill>
                <a:schemeClr val="accent1"/>
              </a:solidFill>
              <a:round/>
            </a:ln>
            <a:effectLst/>
          </c:spPr>
          <c:marker>
            <c:symbol val="circle"/>
            <c:size val="5"/>
            <c:spPr>
              <a:solidFill>
                <a:schemeClr val="accent1"/>
              </a:solidFill>
              <a:ln w="9525">
                <a:noFill/>
              </a:ln>
              <a:effectLst/>
            </c:spPr>
          </c:marker>
          <c:dLbls>
            <c:dLbl>
              <c:idx val="4"/>
              <c:layout>
                <c:manualLayout>
                  <c:x val="-2.6180766244486182E-2"/>
                  <c:y val="3.8192694702277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64-455D-8935-D5755C0BE800}"/>
                </c:ext>
              </c:extLst>
            </c:dLbl>
            <c:dLbl>
              <c:idx val="5"/>
              <c:layout>
                <c:manualLayout>
                  <c:x val="-2.1888837351947462E-2"/>
                  <c:y val="4.3353869662044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2B-4641-A718-A219D59CFFBE}"/>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8E-4229-B890-FA1CC0866675}"/>
                </c:ext>
              </c:extLst>
            </c:dLbl>
            <c:dLbl>
              <c:idx val="9"/>
              <c:layout>
                <c:manualLayout>
                  <c:x val="-2.1888837351947462E-2"/>
                  <c:y val="3.0450932262626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2B-4641-A718-A219D59CFF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Les petites et moyennes entreprises </c:v>
                </c:pt>
                <c:pt idx="1">
                  <c:v>Les collectivités locales</c:v>
                </c:pt>
                <c:pt idx="2">
                  <c:v>Les citoyens</c:v>
                </c:pt>
                <c:pt idx="3">
                  <c:v>L'Éducation nationale</c:v>
                </c:pt>
                <c:pt idx="4">
                  <c:v>Les associations / ONG</c:v>
                </c:pt>
                <c:pt idx="5">
                  <c:v>Les universités, les intellectuels</c:v>
                </c:pt>
                <c:pt idx="6">
                  <c:v>L’État</c:v>
                </c:pt>
                <c:pt idx="7">
                  <c:v>Les grandes entreprises </c:v>
                </c:pt>
                <c:pt idx="8">
                  <c:v>L’Union Européenne</c:v>
                </c:pt>
                <c:pt idx="9">
                  <c:v>Les institutions religieuses</c:v>
                </c:pt>
              </c:strCache>
            </c:strRef>
          </c:cat>
          <c:val>
            <c:numRef>
              <c:f>Feuil1!$D$2:$D$11</c:f>
              <c:numCache>
                <c:formatCode>##0</c:formatCode>
                <c:ptCount val="10"/>
                <c:pt idx="0">
                  <c:v>62</c:v>
                </c:pt>
                <c:pt idx="1">
                  <c:v>67</c:v>
                </c:pt>
                <c:pt idx="2">
                  <c:v>66</c:v>
                </c:pt>
                <c:pt idx="3">
                  <c:v>60</c:v>
                </c:pt>
                <c:pt idx="4">
                  <c:v>50</c:v>
                </c:pt>
                <c:pt idx="5">
                  <c:v>47</c:v>
                </c:pt>
                <c:pt idx="6">
                  <c:v>55</c:v>
                </c:pt>
                <c:pt idx="7">
                  <c:v>49</c:v>
                </c:pt>
                <c:pt idx="8">
                  <c:v>47</c:v>
                </c:pt>
                <c:pt idx="9">
                  <c:v>33</c:v>
                </c:pt>
              </c:numCache>
            </c:numRef>
          </c:val>
          <c:smooth val="0"/>
          <c:extLst>
            <c:ext xmlns:c16="http://schemas.microsoft.com/office/drawing/2014/chart" uri="{C3380CC4-5D6E-409C-BE32-E72D297353CC}">
              <c16:uniqueId val="{00000002-E62B-4641-A718-A219D59CFFBE}"/>
            </c:ext>
          </c:extLst>
        </c:ser>
        <c:dLbls>
          <c:showLegendKey val="0"/>
          <c:showVal val="0"/>
          <c:showCatName val="0"/>
          <c:showSerName val="0"/>
          <c:showPercent val="0"/>
          <c:showBubbleSize val="0"/>
        </c:dLbls>
        <c:marker val="1"/>
        <c:smooth val="0"/>
        <c:axId val="536095088"/>
        <c:axId val="536092136"/>
      </c:lineChart>
      <c:catAx>
        <c:axId val="536095088"/>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050" b="0" i="0" u="none" strike="noStrike" kern="1200" baseline="0">
                <a:solidFill>
                  <a:schemeClr val="bg2">
                    <a:lumMod val="10000"/>
                  </a:schemeClr>
                </a:solidFill>
                <a:latin typeface="+mn-lt"/>
                <a:ea typeface="+mn-ea"/>
                <a:cs typeface="+mn-cs"/>
              </a:defRPr>
            </a:pPr>
            <a:endParaRPr lang="fr-FR"/>
          </a:p>
        </c:txPr>
        <c:crossAx val="536092136"/>
        <c:crosses val="autoZero"/>
        <c:auto val="1"/>
        <c:lblAlgn val="ctr"/>
        <c:lblOffset val="100"/>
        <c:noMultiLvlLbl val="0"/>
      </c:catAx>
      <c:valAx>
        <c:axId val="536092136"/>
        <c:scaling>
          <c:orientation val="minMax"/>
          <c:max val="100"/>
          <c:min val="30"/>
        </c:scaling>
        <c:delete val="1"/>
        <c:axPos val="l"/>
        <c:numFmt formatCode="##0" sourceLinked="1"/>
        <c:majorTickMark val="out"/>
        <c:minorTickMark val="none"/>
        <c:tickLblPos val="nextTo"/>
        <c:crossAx val="53609508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bg2">
                    <a:lumMod val="50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chemeClr val="accent5"/>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fr-FR"/>
          </a:p>
        </c:txPr>
      </c:legendEntry>
      <c:layout>
        <c:manualLayout>
          <c:xMode val="edge"/>
          <c:yMode val="edge"/>
          <c:x val="0.78613799903178139"/>
          <c:y val="0.15973775541720173"/>
          <c:w val="0.18596446316671694"/>
          <c:h val="0.23150226766584847"/>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14461385378081"/>
          <c:y val="6.3770283457015339E-2"/>
          <c:w val="0.46597192569838863"/>
          <c:h val="0.56619585908411596"/>
        </c:manualLayout>
      </c:layout>
      <c:doughnutChart>
        <c:varyColors val="1"/>
        <c:ser>
          <c:idx val="0"/>
          <c:order val="0"/>
          <c:tx>
            <c:strRef>
              <c:f>Feuil1!$B$1</c:f>
              <c:strCache>
                <c:ptCount val="1"/>
                <c:pt idx="0">
                  <c:v>Ventes</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E94B-4A6A-9965-670BB44EDA75}"/>
              </c:ext>
            </c:extLst>
          </c:dPt>
          <c:dPt>
            <c:idx val="1"/>
            <c:bubble3D val="0"/>
            <c:spPr>
              <a:solidFill>
                <a:srgbClr val="72CCB9"/>
              </a:solidFill>
              <a:ln w="19050">
                <a:solidFill>
                  <a:schemeClr val="lt1"/>
                </a:solidFill>
              </a:ln>
              <a:effectLst/>
            </c:spPr>
            <c:extLst>
              <c:ext xmlns:c16="http://schemas.microsoft.com/office/drawing/2014/chart" uri="{C3380CC4-5D6E-409C-BE32-E72D297353CC}">
                <c16:uniqueId val="{00000003-E94B-4A6A-9965-670BB44EDA75}"/>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E94B-4A6A-9965-670BB44EDA75}"/>
              </c:ext>
            </c:extLst>
          </c:dPt>
          <c:dPt>
            <c:idx val="3"/>
            <c:bubble3D val="0"/>
            <c:spPr>
              <a:solidFill>
                <a:srgbClr val="F05559"/>
              </a:solidFill>
              <a:ln w="19050">
                <a:solidFill>
                  <a:schemeClr val="lt1"/>
                </a:solidFill>
              </a:ln>
              <a:effectLst/>
            </c:spPr>
            <c:extLst>
              <c:ext xmlns:c16="http://schemas.microsoft.com/office/drawing/2014/chart" uri="{C3380CC4-5D6E-409C-BE32-E72D297353CC}">
                <c16:uniqueId val="{00000007-E94B-4A6A-9965-670BB44EDA75}"/>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E94B-4A6A-9965-670BB44EDA7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Cela vous préoccupe beaucoup </c:v>
                </c:pt>
                <c:pt idx="1">
                  <c:v>Cela vous préoccupe plutôt </c:v>
                </c:pt>
                <c:pt idx="2">
                  <c:v>Cela ne vous préoccupe plutôt pas </c:v>
                </c:pt>
                <c:pt idx="3">
                  <c:v>Cela ne vous préoccupe pas du tout</c:v>
                </c:pt>
              </c:strCache>
            </c:strRef>
          </c:cat>
          <c:val>
            <c:numRef>
              <c:f>Feuil1!$B$2:$B$5</c:f>
              <c:numCache>
                <c:formatCode>##0</c:formatCode>
                <c:ptCount val="4"/>
                <c:pt idx="0">
                  <c:v>39</c:v>
                </c:pt>
                <c:pt idx="1">
                  <c:v>48</c:v>
                </c:pt>
                <c:pt idx="2">
                  <c:v>11</c:v>
                </c:pt>
                <c:pt idx="3">
                  <c:v>2</c:v>
                </c:pt>
              </c:numCache>
            </c:numRef>
          </c:val>
          <c:extLst>
            <c:ext xmlns:c16="http://schemas.microsoft.com/office/drawing/2014/chart" uri="{C3380CC4-5D6E-409C-BE32-E72D297353CC}">
              <c16:uniqueId val="{0000000A-E94B-4A6A-9965-670BB44EDA75}"/>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200" b="1" i="0" u="none" strike="noStrike" kern="1200" baseline="0">
                <a:solidFill>
                  <a:srgbClr val="72CCB9"/>
                </a:solidFill>
                <a:latin typeface="+mn-lt"/>
                <a:ea typeface="+mn-ea"/>
                <a:cs typeface="+mn-cs"/>
              </a:defRPr>
            </a:pPr>
            <a:endParaRPr lang="fr-FR"/>
          </a:p>
        </c:txPr>
      </c:legendEntry>
      <c:legendEntry>
        <c:idx val="2"/>
        <c:txPr>
          <a:bodyPr rot="0" spcFirstLastPara="1" vertOverflow="ellipsis" vert="horz" wrap="square" anchor="ctr" anchorCtr="1"/>
          <a:lstStyle/>
          <a:p>
            <a:pPr>
              <a:defRPr sz="12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200" b="1" i="0" u="none" strike="noStrike" kern="1200" baseline="0">
                <a:solidFill>
                  <a:srgbClr val="F05559"/>
                </a:solidFill>
                <a:latin typeface="+mn-lt"/>
                <a:ea typeface="+mn-ea"/>
                <a:cs typeface="+mn-cs"/>
              </a:defRPr>
            </a:pPr>
            <a:endParaRPr lang="fr-FR"/>
          </a:p>
        </c:txPr>
      </c:legendEntry>
      <c:layout>
        <c:manualLayout>
          <c:xMode val="edge"/>
          <c:yMode val="edge"/>
          <c:x val="8.9356495794834234E-2"/>
          <c:y val="0.69879511114240878"/>
          <c:w val="0.74161477446343982"/>
          <c:h val="0.2018140399471068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8301062497264"/>
          <c:y val="5.0754361322400555E-2"/>
          <c:w val="0.38349175954322196"/>
          <c:h val="0.90448129760878748"/>
        </c:manualLayout>
      </c:layout>
      <c:barChart>
        <c:barDir val="bar"/>
        <c:grouping val="clustered"/>
        <c:varyColors val="0"/>
        <c:ser>
          <c:idx val="0"/>
          <c:order val="0"/>
          <c:tx>
            <c:strRef>
              <c:f>Feuil1!$B$1</c:f>
              <c:strCache>
                <c:ptCount val="1"/>
                <c:pt idx="0">
                  <c:v>Variable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E619-4B37-9CFB-BAED274A7F73}"/>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E619-4B37-9CFB-BAED274A7F73}"/>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E619-4B37-9CFB-BAED274A7F73}"/>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E619-4B37-9CFB-BAED274A7F73}"/>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E619-4B37-9CFB-BAED274A7F73}"/>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E619-4B37-9CFB-BAED274A7F7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Feuil1!$A$2:$A$29</c:f>
              <c:strCache>
                <c:ptCount val="28"/>
                <c:pt idx="0">
                  <c:v>Hommes</c:v>
                </c:pt>
                <c:pt idx="1">
                  <c:v>Femmes</c:v>
                </c:pt>
                <c:pt idx="3">
                  <c:v>18-24 ans</c:v>
                </c:pt>
                <c:pt idx="4">
                  <c:v>25-34 ans</c:v>
                </c:pt>
                <c:pt idx="5">
                  <c:v>35-49 ans</c:v>
                </c:pt>
                <c:pt idx="6">
                  <c:v>50-64 ans</c:v>
                </c:pt>
                <c:pt idx="7">
                  <c:v>65 ans et plus</c:v>
                </c:pt>
                <c:pt idx="9">
                  <c:v>Catégories aisées</c:v>
                </c:pt>
                <c:pt idx="10">
                  <c:v>Catégories populaires</c:v>
                </c:pt>
                <c:pt idx="11">
                  <c:v>Inactifs</c:v>
                </c:pt>
                <c:pt idx="13">
                  <c:v>Moins de 1500€ nets/mois </c:v>
                </c:pt>
                <c:pt idx="14">
                  <c:v>Entre 1500€ et moins de 3000€ nets/mois </c:v>
                </c:pt>
                <c:pt idx="15">
                  <c:v>Entre 3000€ et moins de 5000€ nets/mois  </c:v>
                </c:pt>
                <c:pt idx="16">
                  <c:v>5000€ nets/mois ou plus</c:v>
                </c:pt>
                <c:pt idx="18">
                  <c:v>Diplôme inférieur au Bac</c:v>
                </c:pt>
                <c:pt idx="19">
                  <c:v>Diplôme supérieur à Bac+2</c:v>
                </c:pt>
                <c:pt idx="21">
                  <c:v>Symp. LFI/PCF</c:v>
                </c:pt>
                <c:pt idx="22">
                  <c:v>Symp. PS</c:v>
                </c:pt>
                <c:pt idx="23">
                  <c:v>Symp. EELV</c:v>
                </c:pt>
                <c:pt idx="24">
                  <c:v>Symp. LREM/MoDem</c:v>
                </c:pt>
                <c:pt idx="25">
                  <c:v>Symp. LR</c:v>
                </c:pt>
                <c:pt idx="26">
                  <c:v>Symp. RN</c:v>
                </c:pt>
                <c:pt idx="27">
                  <c:v>Sans préférence partisane</c:v>
                </c:pt>
              </c:strCache>
            </c:strRef>
          </c:cat>
          <c:val>
            <c:numRef>
              <c:f>Feuil1!$B$2:$B$29</c:f>
              <c:numCache>
                <c:formatCode>##0</c:formatCode>
                <c:ptCount val="28"/>
                <c:pt idx="0">
                  <c:v>86</c:v>
                </c:pt>
                <c:pt idx="1">
                  <c:v>87</c:v>
                </c:pt>
                <c:pt idx="3">
                  <c:v>72</c:v>
                </c:pt>
                <c:pt idx="4">
                  <c:v>88</c:v>
                </c:pt>
                <c:pt idx="5">
                  <c:v>89</c:v>
                </c:pt>
                <c:pt idx="6">
                  <c:v>90</c:v>
                </c:pt>
                <c:pt idx="7">
                  <c:v>84</c:v>
                </c:pt>
                <c:pt idx="9">
                  <c:v>90</c:v>
                </c:pt>
                <c:pt idx="10">
                  <c:v>87</c:v>
                </c:pt>
                <c:pt idx="11">
                  <c:v>83</c:v>
                </c:pt>
                <c:pt idx="13">
                  <c:v>83</c:v>
                </c:pt>
                <c:pt idx="14">
                  <c:v>90</c:v>
                </c:pt>
                <c:pt idx="15">
                  <c:v>86</c:v>
                </c:pt>
                <c:pt idx="16">
                  <c:v>79</c:v>
                </c:pt>
                <c:pt idx="18">
                  <c:v>89</c:v>
                </c:pt>
                <c:pt idx="19">
                  <c:v>84</c:v>
                </c:pt>
                <c:pt idx="21">
                  <c:v>88</c:v>
                </c:pt>
                <c:pt idx="22">
                  <c:v>91</c:v>
                </c:pt>
                <c:pt idx="23">
                  <c:v>81</c:v>
                </c:pt>
                <c:pt idx="24">
                  <c:v>82</c:v>
                </c:pt>
                <c:pt idx="25">
                  <c:v>90</c:v>
                </c:pt>
                <c:pt idx="26">
                  <c:v>87</c:v>
                </c:pt>
                <c:pt idx="27">
                  <c:v>86</c:v>
                </c:pt>
              </c:numCache>
            </c:numRef>
          </c:val>
          <c:extLst>
            <c:ext xmlns:c16="http://schemas.microsoft.com/office/drawing/2014/chart" uri="{C3380CC4-5D6E-409C-BE32-E72D297353CC}">
              <c16:uniqueId val="{0000000C-E619-4B37-9CFB-BAED274A7F73}"/>
            </c:ext>
          </c:extLst>
        </c:ser>
        <c:dLbls>
          <c:showLegendKey val="0"/>
          <c:showVal val="0"/>
          <c:showCatName val="0"/>
          <c:showSerName val="0"/>
          <c:showPercent val="0"/>
          <c:showBubbleSize val="0"/>
        </c:dLbls>
        <c:gapWidth val="57"/>
        <c:axId val="226139424"/>
        <c:axId val="226139032"/>
      </c:barChart>
      <c:valAx>
        <c:axId val="226139032"/>
        <c:scaling>
          <c:orientation val="minMax"/>
          <c:max val="100"/>
          <c:min val="0"/>
        </c:scaling>
        <c:delete val="1"/>
        <c:axPos val="t"/>
        <c:numFmt formatCode="##0"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462561337313"/>
          <c:y val="6.8502205187303988E-2"/>
          <c:w val="0.46597192569838863"/>
          <c:h val="0.56619585908411596"/>
        </c:manualLayout>
      </c:layout>
      <c:doughnutChart>
        <c:varyColors val="1"/>
        <c:ser>
          <c:idx val="0"/>
          <c:order val="0"/>
          <c:tx>
            <c:strRef>
              <c:f>Feuil1!$B$1</c:f>
              <c:strCache>
                <c:ptCount val="1"/>
                <c:pt idx="0">
                  <c:v>Ventes</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E94B-4A6A-9965-670BB44EDA75}"/>
              </c:ext>
            </c:extLst>
          </c:dPt>
          <c:dPt>
            <c:idx val="1"/>
            <c:bubble3D val="0"/>
            <c:spPr>
              <a:solidFill>
                <a:srgbClr val="72CCB9"/>
              </a:solidFill>
              <a:ln w="19050">
                <a:solidFill>
                  <a:schemeClr val="lt1"/>
                </a:solidFill>
              </a:ln>
              <a:effectLst/>
            </c:spPr>
            <c:extLst>
              <c:ext xmlns:c16="http://schemas.microsoft.com/office/drawing/2014/chart" uri="{C3380CC4-5D6E-409C-BE32-E72D297353CC}">
                <c16:uniqueId val="{00000003-E94B-4A6A-9965-670BB44EDA75}"/>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E94B-4A6A-9965-670BB44EDA75}"/>
              </c:ext>
            </c:extLst>
          </c:dPt>
          <c:dPt>
            <c:idx val="3"/>
            <c:bubble3D val="0"/>
            <c:spPr>
              <a:solidFill>
                <a:srgbClr val="F05559"/>
              </a:solidFill>
              <a:ln w="19050">
                <a:solidFill>
                  <a:schemeClr val="lt1"/>
                </a:solidFill>
              </a:ln>
              <a:effectLst/>
            </c:spPr>
            <c:extLst>
              <c:ext xmlns:c16="http://schemas.microsoft.com/office/drawing/2014/chart" uri="{C3380CC4-5D6E-409C-BE32-E72D297353CC}">
                <c16:uniqueId val="{00000007-E94B-4A6A-9965-670BB44EDA75}"/>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E94B-4A6A-9965-670BB44EDA7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Cela vous préoccupe beaucoup </c:v>
                </c:pt>
                <c:pt idx="1">
                  <c:v>Cela vous préoccupe plutôt </c:v>
                </c:pt>
                <c:pt idx="2">
                  <c:v>Cela ne vous préoccupe plutôt pas </c:v>
                </c:pt>
                <c:pt idx="3">
                  <c:v>Cela ne vous préoccupe pas du tout</c:v>
                </c:pt>
                <c:pt idx="4">
                  <c:v>Ne se prononce pas</c:v>
                </c:pt>
              </c:strCache>
            </c:strRef>
          </c:cat>
          <c:val>
            <c:numRef>
              <c:f>Feuil1!$B$2:$B$6</c:f>
              <c:numCache>
                <c:formatCode>##0</c:formatCode>
                <c:ptCount val="5"/>
                <c:pt idx="0">
                  <c:v>34</c:v>
                </c:pt>
                <c:pt idx="1">
                  <c:v>49</c:v>
                </c:pt>
                <c:pt idx="2">
                  <c:v>11</c:v>
                </c:pt>
                <c:pt idx="3">
                  <c:v>5</c:v>
                </c:pt>
                <c:pt idx="4">
                  <c:v>1</c:v>
                </c:pt>
              </c:numCache>
            </c:numRef>
          </c:val>
          <c:extLst>
            <c:ext xmlns:c16="http://schemas.microsoft.com/office/drawing/2014/chart" uri="{C3380CC4-5D6E-409C-BE32-E72D297353CC}">
              <c16:uniqueId val="{0000000A-E94B-4A6A-9965-670BB44EDA75}"/>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200" b="1" i="0" u="none" strike="noStrike" kern="1200" baseline="0">
                <a:solidFill>
                  <a:srgbClr val="72CCB9"/>
                </a:solidFill>
                <a:latin typeface="+mn-lt"/>
                <a:ea typeface="+mn-ea"/>
                <a:cs typeface="+mn-cs"/>
              </a:defRPr>
            </a:pPr>
            <a:endParaRPr lang="fr-FR"/>
          </a:p>
        </c:txPr>
      </c:legendEntry>
      <c:legendEntry>
        <c:idx val="2"/>
        <c:txPr>
          <a:bodyPr rot="0" spcFirstLastPara="1" vertOverflow="ellipsis" vert="horz" wrap="square" anchor="ctr" anchorCtr="1"/>
          <a:lstStyle/>
          <a:p>
            <a:pPr>
              <a:defRPr sz="12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200"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200"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8.9356495794834234E-2"/>
          <c:y val="0.69879511114240878"/>
          <c:w val="0.74161477446343982"/>
          <c:h val="0.2018140399471068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8301062497264"/>
          <c:y val="5.0754361322400555E-2"/>
          <c:w val="0.38349175954322196"/>
          <c:h val="0.90448129760878748"/>
        </c:manualLayout>
      </c:layout>
      <c:barChart>
        <c:barDir val="bar"/>
        <c:grouping val="clustered"/>
        <c:varyColors val="0"/>
        <c:ser>
          <c:idx val="0"/>
          <c:order val="0"/>
          <c:tx>
            <c:strRef>
              <c:f>Feuil1!$B$1</c:f>
              <c:strCache>
                <c:ptCount val="1"/>
                <c:pt idx="0">
                  <c:v>Variable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E619-4B37-9CFB-BAED274A7F73}"/>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E619-4B37-9CFB-BAED274A7F73}"/>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E619-4B37-9CFB-BAED274A7F73}"/>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E619-4B37-9CFB-BAED274A7F73}"/>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E619-4B37-9CFB-BAED274A7F73}"/>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E619-4B37-9CFB-BAED274A7F7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Feuil1!$A$2:$A$23</c:f>
              <c:strCache>
                <c:ptCount val="22"/>
                <c:pt idx="0">
                  <c:v>Hommes</c:v>
                </c:pt>
                <c:pt idx="1">
                  <c:v>Femmes</c:v>
                </c:pt>
                <c:pt idx="3">
                  <c:v>Moins de 35 ans</c:v>
                </c:pt>
                <c:pt idx="4">
                  <c:v>35-49 ans</c:v>
                </c:pt>
                <c:pt idx="5">
                  <c:v>50-64 ans</c:v>
                </c:pt>
                <c:pt idx="6">
                  <c:v>65 ans et plus</c:v>
                </c:pt>
                <c:pt idx="8">
                  <c:v>Catégories aisées</c:v>
                </c:pt>
                <c:pt idx="9">
                  <c:v>Catégories populaires</c:v>
                </c:pt>
                <c:pt idx="10">
                  <c:v>Inactifs</c:v>
                </c:pt>
                <c:pt idx="12">
                  <c:v>Diplôme inférieur au Bac</c:v>
                </c:pt>
                <c:pt idx="13">
                  <c:v>Diplôme supérieur à Bac+2</c:v>
                </c:pt>
                <c:pt idx="15">
                  <c:v>Symp. LFI/PCF</c:v>
                </c:pt>
                <c:pt idx="16">
                  <c:v>Symp. PS</c:v>
                </c:pt>
                <c:pt idx="17">
                  <c:v>Symp. EELV</c:v>
                </c:pt>
                <c:pt idx="18">
                  <c:v>Symp. LREM/MoDem</c:v>
                </c:pt>
                <c:pt idx="19">
                  <c:v>Symp. LR</c:v>
                </c:pt>
                <c:pt idx="20">
                  <c:v>Symp. RN</c:v>
                </c:pt>
                <c:pt idx="21">
                  <c:v>Sans préférence partisane</c:v>
                </c:pt>
              </c:strCache>
            </c:strRef>
          </c:cat>
          <c:val>
            <c:numRef>
              <c:f>Feuil1!$B$2:$B$23</c:f>
              <c:numCache>
                <c:formatCode>##0</c:formatCode>
                <c:ptCount val="22"/>
                <c:pt idx="0">
                  <c:v>80</c:v>
                </c:pt>
                <c:pt idx="1">
                  <c:v>86</c:v>
                </c:pt>
                <c:pt idx="3">
                  <c:v>85</c:v>
                </c:pt>
                <c:pt idx="4">
                  <c:v>87</c:v>
                </c:pt>
                <c:pt idx="5">
                  <c:v>83</c:v>
                </c:pt>
                <c:pt idx="6">
                  <c:v>78</c:v>
                </c:pt>
                <c:pt idx="8">
                  <c:v>85</c:v>
                </c:pt>
                <c:pt idx="9">
                  <c:v>85</c:v>
                </c:pt>
                <c:pt idx="10">
                  <c:v>81</c:v>
                </c:pt>
                <c:pt idx="12">
                  <c:v>75</c:v>
                </c:pt>
                <c:pt idx="13">
                  <c:v>85</c:v>
                </c:pt>
                <c:pt idx="15">
                  <c:v>82</c:v>
                </c:pt>
                <c:pt idx="16">
                  <c:v>92</c:v>
                </c:pt>
                <c:pt idx="17">
                  <c:v>97</c:v>
                </c:pt>
                <c:pt idx="18">
                  <c:v>89</c:v>
                </c:pt>
                <c:pt idx="19">
                  <c:v>82</c:v>
                </c:pt>
                <c:pt idx="20">
                  <c:v>72</c:v>
                </c:pt>
                <c:pt idx="21">
                  <c:v>80</c:v>
                </c:pt>
              </c:numCache>
            </c:numRef>
          </c:val>
          <c:extLst>
            <c:ext xmlns:c16="http://schemas.microsoft.com/office/drawing/2014/chart" uri="{C3380CC4-5D6E-409C-BE32-E72D297353CC}">
              <c16:uniqueId val="{0000000C-E619-4B37-9CFB-BAED274A7F73}"/>
            </c:ext>
          </c:extLst>
        </c:ser>
        <c:dLbls>
          <c:showLegendKey val="0"/>
          <c:showVal val="0"/>
          <c:showCatName val="0"/>
          <c:showSerName val="0"/>
          <c:showPercent val="0"/>
          <c:showBubbleSize val="0"/>
        </c:dLbls>
        <c:gapWidth val="57"/>
        <c:axId val="226139424"/>
        <c:axId val="226139032"/>
      </c:barChart>
      <c:valAx>
        <c:axId val="226139032"/>
        <c:scaling>
          <c:orientation val="minMax"/>
          <c:max val="100"/>
          <c:min val="0"/>
        </c:scaling>
        <c:delete val="1"/>
        <c:axPos val="t"/>
        <c:numFmt formatCode="##0"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53026510073563"/>
          <c:y val="0.12784419294788998"/>
          <c:w val="0.35510734517623538"/>
          <c:h val="0.81884243263864542"/>
        </c:manualLayout>
      </c:layout>
      <c:barChart>
        <c:barDir val="bar"/>
        <c:grouping val="cluster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EAD9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Les climatologues et les scientifiques</c:v>
                </c:pt>
                <c:pt idx="1">
                  <c:v>Les associations et organisations non gouvernementales (ONG) </c:v>
                </c:pt>
                <c:pt idx="2">
                  <c:v>Les collectivités locales </c:v>
                </c:pt>
                <c:pt idx="3">
                  <c:v>Les citoyens</c:v>
                </c:pt>
                <c:pt idx="4">
                  <c:v>Les petites et moyennes entreprises </c:v>
                </c:pt>
                <c:pt idx="5">
                  <c:v>L’ONU</c:v>
                </c:pt>
                <c:pt idx="6">
                  <c:v>L’Union européenne </c:v>
                </c:pt>
                <c:pt idx="7">
                  <c:v>L’État </c:v>
                </c:pt>
                <c:pt idx="8">
                  <c:v>Les grandes entreprises </c:v>
                </c:pt>
              </c:strCache>
            </c:strRef>
          </c:cat>
          <c:val>
            <c:numRef>
              <c:f>Feuil1!$B$2:$B$10</c:f>
              <c:numCache>
                <c:formatCode>General</c:formatCode>
                <c:ptCount val="9"/>
                <c:pt idx="0">
                  <c:v>76</c:v>
                </c:pt>
                <c:pt idx="1">
                  <c:v>64</c:v>
                </c:pt>
                <c:pt idx="2">
                  <c:v>62</c:v>
                </c:pt>
                <c:pt idx="3">
                  <c:v>55</c:v>
                </c:pt>
                <c:pt idx="4">
                  <c:v>53</c:v>
                </c:pt>
                <c:pt idx="5">
                  <c:v>49</c:v>
                </c:pt>
                <c:pt idx="6">
                  <c:v>43</c:v>
                </c:pt>
                <c:pt idx="7">
                  <c:v>38</c:v>
                </c:pt>
                <c:pt idx="8">
                  <c:v>31</c:v>
                </c:pt>
              </c:numCache>
            </c:numRef>
          </c:val>
          <c:extLst>
            <c:ext xmlns:c16="http://schemas.microsoft.com/office/drawing/2014/chart" uri="{C3380CC4-5D6E-409C-BE32-E72D297353CC}">
              <c16:uniqueId val="{00000004-2CF9-4DF1-8D74-10487A658637}"/>
            </c:ext>
          </c:extLst>
        </c:ser>
        <c:dLbls>
          <c:showLegendKey val="0"/>
          <c:showVal val="0"/>
          <c:showCatName val="0"/>
          <c:showSerName val="0"/>
          <c:showPercent val="0"/>
          <c:showBubbleSize val="0"/>
        </c:dLbls>
        <c:gapWidth val="85"/>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General" sourceLinked="1"/>
        <c:majorTickMark val="none"/>
        <c:minorTickMark val="none"/>
        <c:tickLblPos val="nextTo"/>
        <c:crossAx val="53295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Feuil1!$B$1</c:f>
              <c:strCache>
                <c:ptCount val="1"/>
                <c:pt idx="0">
                  <c:v>L'Etat</c:v>
                </c:pt>
              </c:strCache>
            </c:strRef>
          </c:tx>
          <c:spPr>
            <a:ln w="28575" cap="rnd">
              <a:solidFill>
                <a:srgbClr val="FF6600"/>
              </a:solidFill>
              <a:round/>
            </a:ln>
            <a:effectLst/>
          </c:spPr>
          <c:marker>
            <c:symbol val="none"/>
          </c:marker>
          <c:cat>
            <c:strRef>
              <c:f>Feuil1!$A$2:$A$13</c:f>
              <c:strCache>
                <c:ptCount val="12"/>
                <c:pt idx="0">
                  <c:v>Le tourisme</c:v>
                </c:pt>
                <c:pt idx="1">
                  <c:v>La réindustrialisation</c:v>
                </c:pt>
                <c:pt idx="2">
                  <c:v>Le vaccin contre la covid-19</c:v>
                </c:pt>
                <c:pt idx="3">
                  <c:v>Les mobilités du quotidien</c:v>
                </c:pt>
                <c:pt idx="4">
                  <c:v>La sécurité</c:v>
                </c:pt>
                <c:pt idx="5">
                  <c:v>La qualité de l'éducation</c:v>
                </c:pt>
                <c:pt idx="6">
                  <c:v>L'accès aux soins de santé</c:v>
                </c:pt>
                <c:pt idx="7">
                  <c:v>La laïcité</c:v>
                </c:pt>
                <c:pt idx="8">
                  <c:v>Le dérèglement climatique</c:v>
                </c:pt>
                <c:pt idx="9">
                  <c:v>L'accès à un logement de qualité</c:v>
                </c:pt>
                <c:pt idx="10">
                  <c:v>Le pouvoir d'achat</c:v>
                </c:pt>
                <c:pt idx="11">
                  <c:v>Les retraites</c:v>
                </c:pt>
              </c:strCache>
            </c:strRef>
          </c:cat>
          <c:val>
            <c:numRef>
              <c:f>Feuil1!$B$2:$B$13</c:f>
              <c:numCache>
                <c:formatCode>##0</c:formatCode>
                <c:ptCount val="12"/>
                <c:pt idx="0">
                  <c:v>54</c:v>
                </c:pt>
                <c:pt idx="1">
                  <c:v>44</c:v>
                </c:pt>
                <c:pt idx="2">
                  <c:v>45</c:v>
                </c:pt>
                <c:pt idx="3">
                  <c:v>46</c:v>
                </c:pt>
                <c:pt idx="4">
                  <c:v>50</c:v>
                </c:pt>
                <c:pt idx="5">
                  <c:v>49</c:v>
                </c:pt>
                <c:pt idx="6">
                  <c:v>51</c:v>
                </c:pt>
                <c:pt idx="7">
                  <c:v>53</c:v>
                </c:pt>
                <c:pt idx="8">
                  <c:v>38</c:v>
                </c:pt>
                <c:pt idx="9">
                  <c:v>42</c:v>
                </c:pt>
                <c:pt idx="10">
                  <c:v>39</c:v>
                </c:pt>
                <c:pt idx="11">
                  <c:v>36</c:v>
                </c:pt>
              </c:numCache>
            </c:numRef>
          </c:val>
          <c:extLst>
            <c:ext xmlns:c16="http://schemas.microsoft.com/office/drawing/2014/chart" uri="{C3380CC4-5D6E-409C-BE32-E72D297353CC}">
              <c16:uniqueId val="{00000000-A70A-4D5C-A997-897D95DA9A7D}"/>
            </c:ext>
          </c:extLst>
        </c:ser>
        <c:ser>
          <c:idx val="1"/>
          <c:order val="1"/>
          <c:tx>
            <c:strRef>
              <c:f>Feuil1!$C$1</c:f>
              <c:strCache>
                <c:ptCount val="1"/>
                <c:pt idx="0">
                  <c:v>L'Union européenne</c:v>
                </c:pt>
              </c:strCache>
            </c:strRef>
          </c:tx>
          <c:spPr>
            <a:ln w="28575" cap="rnd">
              <a:solidFill>
                <a:srgbClr val="00B0F0"/>
              </a:solidFill>
              <a:round/>
            </a:ln>
            <a:effectLst/>
          </c:spPr>
          <c:marker>
            <c:symbol val="none"/>
          </c:marker>
          <c:cat>
            <c:strRef>
              <c:f>Feuil1!$A$2:$A$13</c:f>
              <c:strCache>
                <c:ptCount val="12"/>
                <c:pt idx="0">
                  <c:v>Le tourisme</c:v>
                </c:pt>
                <c:pt idx="1">
                  <c:v>La réindustrialisation</c:v>
                </c:pt>
                <c:pt idx="2">
                  <c:v>Le vaccin contre la covid-19</c:v>
                </c:pt>
                <c:pt idx="3">
                  <c:v>Les mobilités du quotidien</c:v>
                </c:pt>
                <c:pt idx="4">
                  <c:v>La sécurité</c:v>
                </c:pt>
                <c:pt idx="5">
                  <c:v>La qualité de l'éducation</c:v>
                </c:pt>
                <c:pt idx="6">
                  <c:v>L'accès aux soins de santé</c:v>
                </c:pt>
                <c:pt idx="7">
                  <c:v>La laïcité</c:v>
                </c:pt>
                <c:pt idx="8">
                  <c:v>Le dérèglement climatique</c:v>
                </c:pt>
                <c:pt idx="9">
                  <c:v>L'accès à un logement de qualité</c:v>
                </c:pt>
                <c:pt idx="10">
                  <c:v>Le pouvoir d'achat</c:v>
                </c:pt>
                <c:pt idx="11">
                  <c:v>Les retraites</c:v>
                </c:pt>
              </c:strCache>
            </c:strRef>
          </c:cat>
          <c:val>
            <c:numRef>
              <c:f>Feuil1!$C$2:$C$13</c:f>
              <c:numCache>
                <c:formatCode>##0</c:formatCode>
                <c:ptCount val="12"/>
                <c:pt idx="0">
                  <c:v>51</c:v>
                </c:pt>
                <c:pt idx="1">
                  <c:v>44</c:v>
                </c:pt>
                <c:pt idx="2">
                  <c:v>52</c:v>
                </c:pt>
                <c:pt idx="3">
                  <c:v>47</c:v>
                </c:pt>
                <c:pt idx="4">
                  <c:v>45</c:v>
                </c:pt>
                <c:pt idx="5">
                  <c:v>47</c:v>
                </c:pt>
                <c:pt idx="6">
                  <c:v>48</c:v>
                </c:pt>
                <c:pt idx="7">
                  <c:v>50</c:v>
                </c:pt>
                <c:pt idx="8">
                  <c:v>43</c:v>
                </c:pt>
                <c:pt idx="9">
                  <c:v>40</c:v>
                </c:pt>
                <c:pt idx="10">
                  <c:v>40</c:v>
                </c:pt>
                <c:pt idx="11">
                  <c:v>36</c:v>
                </c:pt>
              </c:numCache>
            </c:numRef>
          </c:val>
          <c:extLst>
            <c:ext xmlns:c16="http://schemas.microsoft.com/office/drawing/2014/chart" uri="{C3380CC4-5D6E-409C-BE32-E72D297353CC}">
              <c16:uniqueId val="{00000001-A70A-4D5C-A997-897D95DA9A7D}"/>
            </c:ext>
          </c:extLst>
        </c:ser>
        <c:ser>
          <c:idx val="2"/>
          <c:order val="2"/>
          <c:tx>
            <c:strRef>
              <c:f>Feuil1!$D$1</c:f>
              <c:strCache>
                <c:ptCount val="1"/>
                <c:pt idx="0">
                  <c:v>Les collectivités locales</c:v>
                </c:pt>
              </c:strCache>
            </c:strRef>
          </c:tx>
          <c:spPr>
            <a:ln w="28575" cap="rnd">
              <a:solidFill>
                <a:srgbClr val="002060"/>
              </a:solidFill>
              <a:round/>
            </a:ln>
            <a:effectLst/>
          </c:spPr>
          <c:marker>
            <c:symbol val="none"/>
          </c:marker>
          <c:cat>
            <c:strRef>
              <c:f>Feuil1!$A$2:$A$13</c:f>
              <c:strCache>
                <c:ptCount val="12"/>
                <c:pt idx="0">
                  <c:v>Le tourisme</c:v>
                </c:pt>
                <c:pt idx="1">
                  <c:v>La réindustrialisation</c:v>
                </c:pt>
                <c:pt idx="2">
                  <c:v>Le vaccin contre la covid-19</c:v>
                </c:pt>
                <c:pt idx="3">
                  <c:v>Les mobilités du quotidien</c:v>
                </c:pt>
                <c:pt idx="4">
                  <c:v>La sécurité</c:v>
                </c:pt>
                <c:pt idx="5">
                  <c:v>La qualité de l'éducation</c:v>
                </c:pt>
                <c:pt idx="6">
                  <c:v>L'accès aux soins de santé</c:v>
                </c:pt>
                <c:pt idx="7">
                  <c:v>La laïcité</c:v>
                </c:pt>
                <c:pt idx="8">
                  <c:v>Le dérèglement climatique</c:v>
                </c:pt>
                <c:pt idx="9">
                  <c:v>L'accès à un logement de qualité</c:v>
                </c:pt>
                <c:pt idx="10">
                  <c:v>Le pouvoir d'achat</c:v>
                </c:pt>
                <c:pt idx="11">
                  <c:v>Les retraites</c:v>
                </c:pt>
              </c:strCache>
            </c:strRef>
          </c:cat>
          <c:val>
            <c:numRef>
              <c:f>Feuil1!$D$2:$D$13</c:f>
              <c:numCache>
                <c:formatCode>##0</c:formatCode>
                <c:ptCount val="12"/>
                <c:pt idx="0">
                  <c:v>78</c:v>
                </c:pt>
                <c:pt idx="1">
                  <c:v>73</c:v>
                </c:pt>
                <c:pt idx="2">
                  <c:v>69</c:v>
                </c:pt>
                <c:pt idx="3">
                  <c:v>69</c:v>
                </c:pt>
                <c:pt idx="4">
                  <c:v>67</c:v>
                </c:pt>
                <c:pt idx="5">
                  <c:v>67</c:v>
                </c:pt>
                <c:pt idx="6">
                  <c:v>66</c:v>
                </c:pt>
                <c:pt idx="7">
                  <c:v>63</c:v>
                </c:pt>
                <c:pt idx="8">
                  <c:v>62</c:v>
                </c:pt>
                <c:pt idx="9">
                  <c:v>62</c:v>
                </c:pt>
                <c:pt idx="10">
                  <c:v>56.000000000000007</c:v>
                </c:pt>
                <c:pt idx="11">
                  <c:v>46</c:v>
                </c:pt>
              </c:numCache>
            </c:numRef>
          </c:val>
          <c:extLst>
            <c:ext xmlns:c16="http://schemas.microsoft.com/office/drawing/2014/chart" uri="{C3380CC4-5D6E-409C-BE32-E72D297353CC}">
              <c16:uniqueId val="{00000002-A70A-4D5C-A997-897D95DA9A7D}"/>
            </c:ext>
          </c:extLst>
        </c:ser>
        <c:dLbls>
          <c:showLegendKey val="0"/>
          <c:showVal val="0"/>
          <c:showCatName val="0"/>
          <c:showSerName val="0"/>
          <c:showPercent val="0"/>
          <c:showBubbleSize val="0"/>
        </c:dLbls>
        <c:axId val="1582137136"/>
        <c:axId val="1582128816"/>
      </c:radarChart>
      <c:catAx>
        <c:axId val="158213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fr-FR"/>
          </a:p>
        </c:txPr>
        <c:crossAx val="1582128816"/>
        <c:crosses val="autoZero"/>
        <c:auto val="1"/>
        <c:lblAlgn val="ctr"/>
        <c:lblOffset val="100"/>
        <c:noMultiLvlLbl val="0"/>
      </c:catAx>
      <c:valAx>
        <c:axId val="1582128816"/>
        <c:scaling>
          <c:orientation val="minMax"/>
        </c:scaling>
        <c:delete val="1"/>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crossAx val="1582137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rgbClr val="FF6600"/>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00B0F0"/>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fr-FR"/>
          </a:p>
        </c:txPr>
      </c:legendEntry>
      <c:layout>
        <c:manualLayout>
          <c:xMode val="edge"/>
          <c:yMode val="edge"/>
          <c:x val="0.78046361750427617"/>
          <c:y val="0.37307414662055138"/>
          <c:w val="0.21189417040628586"/>
          <c:h val="0.2233004628964193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29958846484967E-2"/>
          <c:y val="1.1630931287286439E-3"/>
          <c:w val="0.95478900691693347"/>
          <c:h val="0.79868715151909231"/>
        </c:manualLayout>
      </c:layout>
      <c:lineChart>
        <c:grouping val="standard"/>
        <c:varyColors val="0"/>
        <c:ser>
          <c:idx val="0"/>
          <c:order val="0"/>
          <c:tx>
            <c:strRef>
              <c:f>Feuil1!$B$1</c:f>
              <c:strCache>
                <c:ptCount val="1"/>
                <c:pt idx="0">
                  <c:v>Ensemble</c:v>
                </c:pt>
              </c:strCache>
            </c:strRef>
          </c:tx>
          <c:spPr>
            <a:ln w="28575" cap="rnd">
              <a:solidFill>
                <a:schemeClr val="bg1">
                  <a:lumMod val="50000"/>
                </a:schemeClr>
              </a:solidFill>
              <a:prstDash val="sysDot"/>
              <a:round/>
            </a:ln>
            <a:effectLst/>
          </c:spPr>
          <c:marker>
            <c:symbol val="circle"/>
            <c:size val="5"/>
            <c:spPr>
              <a:solidFill>
                <a:schemeClr val="bg1">
                  <a:lumMod val="50000"/>
                </a:schemeClr>
              </a:solidFill>
              <a:ln w="9525">
                <a:solidFill>
                  <a:schemeClr val="bg1">
                    <a:lumMod val="50000"/>
                  </a:schemeClr>
                </a:solidFill>
                <a:prstDash val="sysDot"/>
              </a:ln>
              <a:effectLst/>
            </c:spPr>
          </c:marker>
          <c:cat>
            <c:strRef>
              <c:f>Feuil1!$A$2:$A$10</c:f>
              <c:strCache>
                <c:ptCount val="9"/>
                <c:pt idx="0">
                  <c:v>Les petites et moyennes entreprises </c:v>
                </c:pt>
                <c:pt idx="1">
                  <c:v>Les collectivités locales </c:v>
                </c:pt>
                <c:pt idx="2">
                  <c:v>Les entreprises de transport public</c:v>
                </c:pt>
                <c:pt idx="3">
                  <c:v>Les citoyens</c:v>
                </c:pt>
                <c:pt idx="4">
                  <c:v>Les associations et organisations non gouvernementales (ONG) </c:v>
                </c:pt>
                <c:pt idx="5">
                  <c:v>Les start-up et les entreprises du numérique</c:v>
                </c:pt>
                <c:pt idx="6">
                  <c:v>Les grandes entreprises </c:v>
                </c:pt>
                <c:pt idx="7">
                  <c:v>L’Union européenne </c:v>
                </c:pt>
                <c:pt idx="8">
                  <c:v>L’État </c:v>
                </c:pt>
              </c:strCache>
            </c:strRef>
          </c:cat>
          <c:val>
            <c:numRef>
              <c:f>Feuil1!$B$2:$B$10</c:f>
              <c:numCache>
                <c:formatCode>##0</c:formatCode>
                <c:ptCount val="9"/>
                <c:pt idx="0">
                  <c:v>70</c:v>
                </c:pt>
                <c:pt idx="1">
                  <c:v>69</c:v>
                </c:pt>
                <c:pt idx="2">
                  <c:v>62</c:v>
                </c:pt>
                <c:pt idx="3">
                  <c:v>60</c:v>
                </c:pt>
                <c:pt idx="4">
                  <c:v>57</c:v>
                </c:pt>
                <c:pt idx="5">
                  <c:v>54</c:v>
                </c:pt>
                <c:pt idx="6">
                  <c:v>49</c:v>
                </c:pt>
                <c:pt idx="7">
                  <c:v>47</c:v>
                </c:pt>
                <c:pt idx="8">
                  <c:v>46</c:v>
                </c:pt>
              </c:numCache>
            </c:numRef>
          </c:val>
          <c:smooth val="0"/>
          <c:extLst>
            <c:ext xmlns:c16="http://schemas.microsoft.com/office/drawing/2014/chart" uri="{C3380CC4-5D6E-409C-BE32-E72D297353CC}">
              <c16:uniqueId val="{00000000-E62B-4641-A718-A219D59CFFBE}"/>
            </c:ext>
          </c:extLst>
        </c:ser>
        <c:ser>
          <c:idx val="1"/>
          <c:order val="1"/>
          <c:tx>
            <c:strRef>
              <c:f>Feuil1!$C$1</c:f>
              <c:strCache>
                <c:ptCount val="1"/>
                <c:pt idx="0">
                  <c:v>Utilisent les transports en commun au moins une fois par semaine</c:v>
                </c:pt>
              </c:strCache>
            </c:strRef>
          </c:tx>
          <c:spPr>
            <a:ln w="28575" cap="rnd">
              <a:solidFill>
                <a:srgbClr val="0EA7E0"/>
              </a:solidFill>
              <a:round/>
            </a:ln>
            <a:effectLst/>
          </c:spPr>
          <c:marker>
            <c:symbol val="circle"/>
            <c:size val="5"/>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EA7E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Les petites et moyennes entreprises </c:v>
                </c:pt>
                <c:pt idx="1">
                  <c:v>Les collectivités locales </c:v>
                </c:pt>
                <c:pt idx="2">
                  <c:v>Les entreprises de transport public</c:v>
                </c:pt>
                <c:pt idx="3">
                  <c:v>Les citoyens</c:v>
                </c:pt>
                <c:pt idx="4">
                  <c:v>Les associations et organisations non gouvernementales (ONG) </c:v>
                </c:pt>
                <c:pt idx="5">
                  <c:v>Les start-up et les entreprises du numérique</c:v>
                </c:pt>
                <c:pt idx="6">
                  <c:v>Les grandes entreprises </c:v>
                </c:pt>
                <c:pt idx="7">
                  <c:v>L’Union européenne </c:v>
                </c:pt>
                <c:pt idx="8">
                  <c:v>L’État </c:v>
                </c:pt>
              </c:strCache>
            </c:strRef>
          </c:cat>
          <c:val>
            <c:numRef>
              <c:f>Feuil1!$C$2:$C$10</c:f>
              <c:numCache>
                <c:formatCode>##0</c:formatCode>
                <c:ptCount val="9"/>
                <c:pt idx="0">
                  <c:v>77</c:v>
                </c:pt>
                <c:pt idx="1">
                  <c:v>77</c:v>
                </c:pt>
                <c:pt idx="2">
                  <c:v>74</c:v>
                </c:pt>
                <c:pt idx="3">
                  <c:v>66</c:v>
                </c:pt>
                <c:pt idx="4">
                  <c:v>70</c:v>
                </c:pt>
                <c:pt idx="5">
                  <c:v>69</c:v>
                </c:pt>
                <c:pt idx="6">
                  <c:v>60</c:v>
                </c:pt>
                <c:pt idx="7">
                  <c:v>64</c:v>
                </c:pt>
                <c:pt idx="8">
                  <c:v>60</c:v>
                </c:pt>
              </c:numCache>
            </c:numRef>
          </c:val>
          <c:smooth val="0"/>
          <c:extLst>
            <c:ext xmlns:c16="http://schemas.microsoft.com/office/drawing/2014/chart" uri="{C3380CC4-5D6E-409C-BE32-E72D297353CC}">
              <c16:uniqueId val="{00000001-E62B-4641-A718-A219D59CFFBE}"/>
            </c:ext>
          </c:extLst>
        </c:ser>
        <c:ser>
          <c:idx val="2"/>
          <c:order val="2"/>
          <c:tx>
            <c:strRef>
              <c:f>Feuil1!$D$1</c:f>
              <c:strCache>
                <c:ptCount val="1"/>
                <c:pt idx="0">
                  <c:v>N'utilisent jamais les transports en commun</c:v>
                </c:pt>
              </c:strCache>
            </c:strRef>
          </c:tx>
          <c:spPr>
            <a:ln w="28575" cap="rnd">
              <a:solidFill>
                <a:schemeClr val="accent1"/>
              </a:solidFill>
              <a:round/>
            </a:ln>
            <a:effectLst/>
          </c:spPr>
          <c:marker>
            <c:symbol val="circle"/>
            <c:size val="5"/>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Les petites et moyennes entreprises </c:v>
                </c:pt>
                <c:pt idx="1">
                  <c:v>Les collectivités locales </c:v>
                </c:pt>
                <c:pt idx="2">
                  <c:v>Les entreprises de transport public</c:v>
                </c:pt>
                <c:pt idx="3">
                  <c:v>Les citoyens</c:v>
                </c:pt>
                <c:pt idx="4">
                  <c:v>Les associations et organisations non gouvernementales (ONG) </c:v>
                </c:pt>
                <c:pt idx="5">
                  <c:v>Les start-up et les entreprises du numérique</c:v>
                </c:pt>
                <c:pt idx="6">
                  <c:v>Les grandes entreprises </c:v>
                </c:pt>
                <c:pt idx="7">
                  <c:v>L’Union européenne </c:v>
                </c:pt>
                <c:pt idx="8">
                  <c:v>L’État </c:v>
                </c:pt>
              </c:strCache>
            </c:strRef>
          </c:cat>
          <c:val>
            <c:numRef>
              <c:f>Feuil1!$D$2:$D$10</c:f>
              <c:numCache>
                <c:formatCode>##0</c:formatCode>
                <c:ptCount val="9"/>
                <c:pt idx="0">
                  <c:v>62</c:v>
                </c:pt>
                <c:pt idx="1">
                  <c:v>58</c:v>
                </c:pt>
                <c:pt idx="2">
                  <c:v>47</c:v>
                </c:pt>
                <c:pt idx="3">
                  <c:v>57</c:v>
                </c:pt>
                <c:pt idx="4">
                  <c:v>41</c:v>
                </c:pt>
                <c:pt idx="5">
                  <c:v>41</c:v>
                </c:pt>
                <c:pt idx="6">
                  <c:v>39</c:v>
                </c:pt>
                <c:pt idx="7">
                  <c:v>35</c:v>
                </c:pt>
                <c:pt idx="8">
                  <c:v>31</c:v>
                </c:pt>
              </c:numCache>
            </c:numRef>
          </c:val>
          <c:smooth val="0"/>
          <c:extLst>
            <c:ext xmlns:c16="http://schemas.microsoft.com/office/drawing/2014/chart" uri="{C3380CC4-5D6E-409C-BE32-E72D297353CC}">
              <c16:uniqueId val="{00000002-E62B-4641-A718-A219D59CFFBE}"/>
            </c:ext>
          </c:extLst>
        </c:ser>
        <c:dLbls>
          <c:showLegendKey val="0"/>
          <c:showVal val="0"/>
          <c:showCatName val="0"/>
          <c:showSerName val="0"/>
          <c:showPercent val="0"/>
          <c:showBubbleSize val="0"/>
        </c:dLbls>
        <c:marker val="1"/>
        <c:smooth val="0"/>
        <c:axId val="536095088"/>
        <c:axId val="536092136"/>
      </c:lineChart>
      <c:catAx>
        <c:axId val="536095088"/>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100" b="0" i="0" u="none" strike="noStrike" kern="1200" baseline="0">
                <a:solidFill>
                  <a:schemeClr val="bg2">
                    <a:lumMod val="10000"/>
                  </a:schemeClr>
                </a:solidFill>
                <a:latin typeface="+mn-lt"/>
                <a:ea typeface="+mn-ea"/>
                <a:cs typeface="+mn-cs"/>
              </a:defRPr>
            </a:pPr>
            <a:endParaRPr lang="fr-FR"/>
          </a:p>
        </c:txPr>
        <c:crossAx val="536092136"/>
        <c:crosses val="autoZero"/>
        <c:auto val="1"/>
        <c:lblAlgn val="ctr"/>
        <c:lblOffset val="100"/>
        <c:noMultiLvlLbl val="0"/>
      </c:catAx>
      <c:valAx>
        <c:axId val="536092136"/>
        <c:scaling>
          <c:orientation val="minMax"/>
          <c:max val="100"/>
          <c:min val="1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53609508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bg2">
                    <a:lumMod val="50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chemeClr val="accent5"/>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fr-FR"/>
          </a:p>
        </c:txPr>
      </c:legendEntry>
      <c:layout>
        <c:manualLayout>
          <c:xMode val="edge"/>
          <c:yMode val="edge"/>
          <c:x val="0.53882613993955975"/>
          <c:y val="3.8450143862672106E-2"/>
          <c:w val="0.46015099992811787"/>
          <c:h val="0.1566652307492238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0386001270951"/>
          <c:y val="6.1181150631105546E-2"/>
          <c:w val="0.4862861466749348"/>
          <c:h val="0.78074926560048297"/>
        </c:manualLayout>
      </c:layout>
      <c:barChart>
        <c:barDir val="bar"/>
        <c:grouping val="percentStack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Les petites et moyennes entreprises </c:v>
                </c:pt>
                <c:pt idx="1">
                  <c:v>Les collectivités locales </c:v>
                </c:pt>
                <c:pt idx="2">
                  <c:v>Les citoyens</c:v>
                </c:pt>
                <c:pt idx="3">
                  <c:v>Les associations et organisations non gouvernementales (ONG) </c:v>
                </c:pt>
                <c:pt idx="4">
                  <c:v>Les syndicats de salariés</c:v>
                </c:pt>
                <c:pt idx="5">
                  <c:v>L’Union européenne </c:v>
                </c:pt>
                <c:pt idx="6">
                  <c:v>L’État </c:v>
                </c:pt>
                <c:pt idx="7">
                  <c:v>Les grandes entreprises </c:v>
                </c:pt>
                <c:pt idx="8">
                  <c:v>Les syndicats patronaux</c:v>
                </c:pt>
              </c:strCache>
            </c:strRef>
          </c:cat>
          <c:val>
            <c:numRef>
              <c:f>Feuil1!$B$2:$B$10</c:f>
              <c:numCache>
                <c:formatCode>##0</c:formatCode>
                <c:ptCount val="9"/>
                <c:pt idx="0">
                  <c:v>21</c:v>
                </c:pt>
                <c:pt idx="1">
                  <c:v>16</c:v>
                </c:pt>
                <c:pt idx="2">
                  <c:v>17</c:v>
                </c:pt>
                <c:pt idx="3">
                  <c:v>12</c:v>
                </c:pt>
                <c:pt idx="4">
                  <c:v>10</c:v>
                </c:pt>
                <c:pt idx="5">
                  <c:v>10</c:v>
                </c:pt>
                <c:pt idx="6">
                  <c:v>10</c:v>
                </c:pt>
                <c:pt idx="7">
                  <c:v>9</c:v>
                </c:pt>
                <c:pt idx="8">
                  <c:v>7</c:v>
                </c:pt>
              </c:numCache>
            </c:numRef>
          </c:val>
          <c:extLst>
            <c:ext xmlns:c16="http://schemas.microsoft.com/office/drawing/2014/chart" uri="{C3380CC4-5D6E-409C-BE32-E72D297353CC}">
              <c16:uniqueId val="{00000004-2CF9-4DF1-8D74-10487A658637}"/>
            </c:ext>
          </c:extLst>
        </c:ser>
        <c:ser>
          <c:idx val="1"/>
          <c:order val="1"/>
          <c:tx>
            <c:strRef>
              <c:f>Feuil1!$C$1</c:f>
              <c:strCache>
                <c:ptCount val="1"/>
                <c:pt idx="0">
                  <c:v>Plutôt confiance </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Les petites et moyennes entreprises </c:v>
                </c:pt>
                <c:pt idx="1">
                  <c:v>Les collectivités locales </c:v>
                </c:pt>
                <c:pt idx="2">
                  <c:v>Les citoyens</c:v>
                </c:pt>
                <c:pt idx="3">
                  <c:v>Les associations et organisations non gouvernementales (ONG) </c:v>
                </c:pt>
                <c:pt idx="4">
                  <c:v>Les syndicats de salariés</c:v>
                </c:pt>
                <c:pt idx="5">
                  <c:v>L’Union européenne </c:v>
                </c:pt>
                <c:pt idx="6">
                  <c:v>L’État </c:v>
                </c:pt>
                <c:pt idx="7">
                  <c:v>Les grandes entreprises </c:v>
                </c:pt>
                <c:pt idx="8">
                  <c:v>Les syndicats patronaux</c:v>
                </c:pt>
              </c:strCache>
            </c:strRef>
          </c:cat>
          <c:val>
            <c:numRef>
              <c:f>Feuil1!$C$2:$C$10</c:f>
              <c:numCache>
                <c:formatCode>##0</c:formatCode>
                <c:ptCount val="9"/>
                <c:pt idx="0">
                  <c:v>58</c:v>
                </c:pt>
                <c:pt idx="1">
                  <c:v>57</c:v>
                </c:pt>
                <c:pt idx="2">
                  <c:v>53</c:v>
                </c:pt>
                <c:pt idx="3">
                  <c:v>44</c:v>
                </c:pt>
                <c:pt idx="4">
                  <c:v>39</c:v>
                </c:pt>
                <c:pt idx="5">
                  <c:v>34</c:v>
                </c:pt>
                <c:pt idx="6">
                  <c:v>34</c:v>
                </c:pt>
                <c:pt idx="7">
                  <c:v>34</c:v>
                </c:pt>
                <c:pt idx="8">
                  <c:v>32</c:v>
                </c:pt>
              </c:numCache>
            </c:numRef>
          </c:val>
          <c:extLst>
            <c:ext xmlns:c16="http://schemas.microsoft.com/office/drawing/2014/chart" uri="{C3380CC4-5D6E-409C-BE32-E72D297353CC}">
              <c16:uniqueId val="{00000005-2CF9-4DF1-8D74-10487A658637}"/>
            </c:ext>
          </c:extLst>
        </c:ser>
        <c:ser>
          <c:idx val="2"/>
          <c:order val="2"/>
          <c:tx>
            <c:strRef>
              <c:f>Feuil1!$D$1</c:f>
              <c:strCache>
                <c:ptCount val="1"/>
                <c:pt idx="0">
                  <c:v>Plutôt pas confiance </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Les petites et moyennes entreprises </c:v>
                </c:pt>
                <c:pt idx="1">
                  <c:v>Les collectivités locales </c:v>
                </c:pt>
                <c:pt idx="2">
                  <c:v>Les citoyens</c:v>
                </c:pt>
                <c:pt idx="3">
                  <c:v>Les associations et organisations non gouvernementales (ONG) </c:v>
                </c:pt>
                <c:pt idx="4">
                  <c:v>Les syndicats de salariés</c:v>
                </c:pt>
                <c:pt idx="5">
                  <c:v>L’Union européenne </c:v>
                </c:pt>
                <c:pt idx="6">
                  <c:v>L’État </c:v>
                </c:pt>
                <c:pt idx="7">
                  <c:v>Les grandes entreprises </c:v>
                </c:pt>
                <c:pt idx="8">
                  <c:v>Les syndicats patronaux</c:v>
                </c:pt>
              </c:strCache>
            </c:strRef>
          </c:cat>
          <c:val>
            <c:numRef>
              <c:f>Feuil1!$D$2:$D$10</c:f>
              <c:numCache>
                <c:formatCode>##0</c:formatCode>
                <c:ptCount val="9"/>
                <c:pt idx="0">
                  <c:v>15</c:v>
                </c:pt>
                <c:pt idx="1">
                  <c:v>19</c:v>
                </c:pt>
                <c:pt idx="2">
                  <c:v>23</c:v>
                </c:pt>
                <c:pt idx="3">
                  <c:v>29</c:v>
                </c:pt>
                <c:pt idx="4">
                  <c:v>34</c:v>
                </c:pt>
                <c:pt idx="5">
                  <c:v>37</c:v>
                </c:pt>
                <c:pt idx="6">
                  <c:v>35</c:v>
                </c:pt>
                <c:pt idx="7">
                  <c:v>40</c:v>
                </c:pt>
                <c:pt idx="8">
                  <c:v>40</c:v>
                </c:pt>
              </c:numCache>
            </c:numRef>
          </c:val>
          <c:extLst>
            <c:ext xmlns:c16="http://schemas.microsoft.com/office/drawing/2014/chart" uri="{C3380CC4-5D6E-409C-BE32-E72D297353CC}">
              <c16:uniqueId val="{00000006-2CF9-4DF1-8D74-10487A658637}"/>
            </c:ext>
          </c:extLst>
        </c:ser>
        <c:ser>
          <c:idx val="3"/>
          <c:order val="3"/>
          <c:tx>
            <c:strRef>
              <c:f>Feuil1!$E$1</c:f>
              <c:strCache>
                <c:ptCount val="1"/>
                <c:pt idx="0">
                  <c:v>Pas confiance du tout</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Les petites et moyennes entreprises </c:v>
                </c:pt>
                <c:pt idx="1">
                  <c:v>Les collectivités locales </c:v>
                </c:pt>
                <c:pt idx="2">
                  <c:v>Les citoyens</c:v>
                </c:pt>
                <c:pt idx="3">
                  <c:v>Les associations et organisations non gouvernementales (ONG) </c:v>
                </c:pt>
                <c:pt idx="4">
                  <c:v>Les syndicats de salariés</c:v>
                </c:pt>
                <c:pt idx="5">
                  <c:v>L’Union européenne </c:v>
                </c:pt>
                <c:pt idx="6">
                  <c:v>L’État </c:v>
                </c:pt>
                <c:pt idx="7">
                  <c:v>Les grandes entreprises </c:v>
                </c:pt>
                <c:pt idx="8">
                  <c:v>Les syndicats patronaux</c:v>
                </c:pt>
              </c:strCache>
            </c:strRef>
          </c:cat>
          <c:val>
            <c:numRef>
              <c:f>Feuil1!$E$2:$E$10</c:f>
              <c:numCache>
                <c:formatCode>##0</c:formatCode>
                <c:ptCount val="9"/>
                <c:pt idx="0">
                  <c:v>6</c:v>
                </c:pt>
                <c:pt idx="1">
                  <c:v>7</c:v>
                </c:pt>
                <c:pt idx="2">
                  <c:v>6</c:v>
                </c:pt>
                <c:pt idx="3">
                  <c:v>14</c:v>
                </c:pt>
                <c:pt idx="4">
                  <c:v>16</c:v>
                </c:pt>
                <c:pt idx="5">
                  <c:v>18</c:v>
                </c:pt>
                <c:pt idx="6">
                  <c:v>20</c:v>
                </c:pt>
                <c:pt idx="7">
                  <c:v>16</c:v>
                </c:pt>
                <c:pt idx="8">
                  <c:v>20</c:v>
                </c:pt>
              </c:numCache>
            </c:numRef>
          </c:val>
          <c:extLst>
            <c:ext xmlns:c16="http://schemas.microsoft.com/office/drawing/2014/chart" uri="{C3380CC4-5D6E-409C-BE32-E72D297353CC}">
              <c16:uniqueId val="{00000007-2CF9-4DF1-8D74-10487A658637}"/>
            </c:ext>
          </c:extLst>
        </c:ser>
        <c:ser>
          <c:idx val="4"/>
          <c:order val="4"/>
          <c:tx>
            <c:strRef>
              <c:f>Feuil1!$F$1</c:f>
              <c:strCache>
                <c:ptCount val="1"/>
                <c:pt idx="0">
                  <c:v>Ne se prononce pas</c:v>
                </c:pt>
              </c:strCache>
            </c:strRef>
          </c:tx>
          <c:spPr>
            <a:solidFill>
              <a:schemeClr val="bg1">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6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Les petites et moyennes entreprises </c:v>
                </c:pt>
                <c:pt idx="1">
                  <c:v>Les collectivités locales </c:v>
                </c:pt>
                <c:pt idx="2">
                  <c:v>Les citoyens</c:v>
                </c:pt>
                <c:pt idx="3">
                  <c:v>Les associations et organisations non gouvernementales (ONG) </c:v>
                </c:pt>
                <c:pt idx="4">
                  <c:v>Les syndicats de salariés</c:v>
                </c:pt>
                <c:pt idx="5">
                  <c:v>L’Union européenne </c:v>
                </c:pt>
                <c:pt idx="6">
                  <c:v>L’État </c:v>
                </c:pt>
                <c:pt idx="7">
                  <c:v>Les grandes entreprises </c:v>
                </c:pt>
                <c:pt idx="8">
                  <c:v>Les syndicats patronaux</c:v>
                </c:pt>
              </c:strCache>
            </c:strRef>
          </c:cat>
          <c:val>
            <c:numRef>
              <c:f>Feuil1!$F$2:$F$10</c:f>
              <c:numCache>
                <c:formatCode>##0</c:formatCode>
                <c:ptCount val="9"/>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5-F57D-44F7-8795-33DF51556ACE}"/>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4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4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400"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400"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0.31017516336075679"/>
          <c:y val="0.84665044457650429"/>
          <c:w val="0.56516236635914319"/>
          <c:h val="0.1225733883984560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3EAD95"/>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66650680996653"/>
          <c:y val="0.12784419294788998"/>
          <c:w val="0.29235327210664924"/>
          <c:h val="0.81884243263864542"/>
        </c:manualLayout>
      </c:layout>
      <c:barChart>
        <c:barDir val="bar"/>
        <c:grouping val="cluster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Les enseignants</c:v>
                </c:pt>
                <c:pt idx="1">
                  <c:v>Les familles</c:v>
                </c:pt>
                <c:pt idx="2">
                  <c:v>Les collectivités locales </c:v>
                </c:pt>
                <c:pt idx="3">
                  <c:v>Les entreprises spécialisées dans l’éducation (cours particuliers, accompagnement scolaire, aide aux devoirs…)</c:v>
                </c:pt>
                <c:pt idx="4">
                  <c:v>Les petites et moyennes entreprises </c:v>
                </c:pt>
                <c:pt idx="5">
                  <c:v>Les associations de parents d’élèves</c:v>
                </c:pt>
                <c:pt idx="6">
                  <c:v>Les citoyens</c:v>
                </c:pt>
                <c:pt idx="7">
                  <c:v>Les associations et organisations non gouvernementales (ONG) </c:v>
                </c:pt>
                <c:pt idx="8">
                  <c:v>L’État </c:v>
                </c:pt>
                <c:pt idx="9">
                  <c:v>L’Union européenne </c:v>
                </c:pt>
                <c:pt idx="10">
                  <c:v>Les syndicats d’enseignants</c:v>
                </c:pt>
                <c:pt idx="11">
                  <c:v>Les grandes entreprises </c:v>
                </c:pt>
              </c:strCache>
            </c:strRef>
          </c:cat>
          <c:val>
            <c:numRef>
              <c:f>Feuil1!$B$2:$B$13</c:f>
              <c:numCache>
                <c:formatCode>##0</c:formatCode>
                <c:ptCount val="12"/>
                <c:pt idx="0">
                  <c:v>73</c:v>
                </c:pt>
                <c:pt idx="1">
                  <c:v>70</c:v>
                </c:pt>
                <c:pt idx="2">
                  <c:v>67</c:v>
                </c:pt>
                <c:pt idx="3">
                  <c:v>64</c:v>
                </c:pt>
                <c:pt idx="4">
                  <c:v>63</c:v>
                </c:pt>
                <c:pt idx="5">
                  <c:v>61</c:v>
                </c:pt>
                <c:pt idx="6">
                  <c:v>60</c:v>
                </c:pt>
                <c:pt idx="7">
                  <c:v>55</c:v>
                </c:pt>
                <c:pt idx="8">
                  <c:v>49</c:v>
                </c:pt>
                <c:pt idx="9">
                  <c:v>47</c:v>
                </c:pt>
                <c:pt idx="10">
                  <c:v>47</c:v>
                </c:pt>
                <c:pt idx="11">
                  <c:v>45</c:v>
                </c:pt>
              </c:numCache>
            </c:numRef>
          </c:val>
          <c:extLst>
            <c:ext xmlns:c16="http://schemas.microsoft.com/office/drawing/2014/chart" uri="{C3380CC4-5D6E-409C-BE32-E72D297353CC}">
              <c16:uniqueId val="{00000004-2CF9-4DF1-8D74-10487A658637}"/>
            </c:ext>
          </c:extLst>
        </c:ser>
        <c:dLbls>
          <c:showLegendKey val="0"/>
          <c:showVal val="0"/>
          <c:showCatName val="0"/>
          <c:showSerName val="0"/>
          <c:showPercent val="0"/>
          <c:showBubbleSize val="0"/>
        </c:dLbls>
        <c:gapWidth val="85"/>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53026510073563"/>
          <c:y val="0.12784419294788998"/>
          <c:w val="0.35510734517623538"/>
          <c:h val="0.81884243263864542"/>
        </c:manualLayout>
      </c:layout>
      <c:barChart>
        <c:barDir val="bar"/>
        <c:grouping val="cluster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EAD9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Les climatologues et les scientifiques</c:v>
                </c:pt>
                <c:pt idx="1">
                  <c:v>Les associations et organisations non gouvernementales (ONG) </c:v>
                </c:pt>
                <c:pt idx="2">
                  <c:v>Les collectivités locales </c:v>
                </c:pt>
                <c:pt idx="3">
                  <c:v>Les citoyens</c:v>
                </c:pt>
                <c:pt idx="4">
                  <c:v>Les petites et moyennes entreprises </c:v>
                </c:pt>
                <c:pt idx="5">
                  <c:v>L’ONU</c:v>
                </c:pt>
                <c:pt idx="6">
                  <c:v>L’Union européenne </c:v>
                </c:pt>
                <c:pt idx="7">
                  <c:v>L’État </c:v>
                </c:pt>
                <c:pt idx="8">
                  <c:v>Les grandes entreprises </c:v>
                </c:pt>
              </c:strCache>
            </c:strRef>
          </c:cat>
          <c:val>
            <c:numRef>
              <c:f>Feuil1!$B$2:$B$10</c:f>
              <c:numCache>
                <c:formatCode>General</c:formatCode>
                <c:ptCount val="9"/>
                <c:pt idx="0">
                  <c:v>76</c:v>
                </c:pt>
                <c:pt idx="1">
                  <c:v>64</c:v>
                </c:pt>
                <c:pt idx="2">
                  <c:v>62</c:v>
                </c:pt>
                <c:pt idx="3">
                  <c:v>55</c:v>
                </c:pt>
                <c:pt idx="4">
                  <c:v>53</c:v>
                </c:pt>
                <c:pt idx="5">
                  <c:v>49</c:v>
                </c:pt>
                <c:pt idx="6">
                  <c:v>43</c:v>
                </c:pt>
                <c:pt idx="7">
                  <c:v>38</c:v>
                </c:pt>
                <c:pt idx="8">
                  <c:v>31</c:v>
                </c:pt>
              </c:numCache>
            </c:numRef>
          </c:val>
          <c:extLst>
            <c:ext xmlns:c16="http://schemas.microsoft.com/office/drawing/2014/chart" uri="{C3380CC4-5D6E-409C-BE32-E72D297353CC}">
              <c16:uniqueId val="{00000004-2CF9-4DF1-8D74-10487A658637}"/>
            </c:ext>
          </c:extLst>
        </c:ser>
        <c:dLbls>
          <c:showLegendKey val="0"/>
          <c:showVal val="0"/>
          <c:showCatName val="0"/>
          <c:showSerName val="0"/>
          <c:showPercent val="0"/>
          <c:showBubbleSize val="0"/>
        </c:dLbls>
        <c:gapWidth val="85"/>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General" sourceLinked="1"/>
        <c:majorTickMark val="none"/>
        <c:minorTickMark val="none"/>
        <c:tickLblPos val="nextTo"/>
        <c:crossAx val="53295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97935195147339"/>
          <c:y val="3.9753744172139123E-2"/>
          <c:w val="0.44834539485055652"/>
          <c:h val="0.79027255736002355"/>
        </c:manualLayout>
      </c:layout>
      <c:barChart>
        <c:barDir val="bar"/>
        <c:grouping val="percentStack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Les aidants (personnes accompagnant au quotidien un proche en situation de dépendance)</c:v>
                </c:pt>
                <c:pt idx="1">
                  <c:v>Les collectivités locales </c:v>
                </c:pt>
                <c:pt idx="2">
                  <c:v>La Sécurité sociale</c:v>
                </c:pt>
                <c:pt idx="3">
                  <c:v>Les citoyens</c:v>
                </c:pt>
                <c:pt idx="4">
                  <c:v>Les associations et organisations non gouvernementales (ONG) </c:v>
                </c:pt>
                <c:pt idx="5">
                  <c:v>Les caisses de retraite complémentaires</c:v>
                </c:pt>
                <c:pt idx="6">
                  <c:v>Les petites et moyennes entreprises </c:v>
                </c:pt>
                <c:pt idx="7">
                  <c:v>Les Ehpad et établissements médicalisés publics</c:v>
                </c:pt>
                <c:pt idx="8">
                  <c:v>Les mutuelles et compagnies d’assurance</c:v>
                </c:pt>
                <c:pt idx="9">
                  <c:v>L’État </c:v>
                </c:pt>
                <c:pt idx="10">
                  <c:v>L’Union européenne </c:v>
                </c:pt>
                <c:pt idx="11">
                  <c:v>Les Ehpad et établissements médicalisés privés </c:v>
                </c:pt>
                <c:pt idx="12">
                  <c:v>Les grandes entreprises </c:v>
                </c:pt>
              </c:strCache>
            </c:strRef>
          </c:cat>
          <c:val>
            <c:numRef>
              <c:f>Feuil1!$B$2:$B$14</c:f>
              <c:numCache>
                <c:formatCode>##0</c:formatCode>
                <c:ptCount val="13"/>
                <c:pt idx="0">
                  <c:v>27</c:v>
                </c:pt>
                <c:pt idx="1">
                  <c:v>11</c:v>
                </c:pt>
                <c:pt idx="2">
                  <c:v>12</c:v>
                </c:pt>
                <c:pt idx="3">
                  <c:v>12</c:v>
                </c:pt>
                <c:pt idx="4">
                  <c:v>12</c:v>
                </c:pt>
                <c:pt idx="5">
                  <c:v>9</c:v>
                </c:pt>
                <c:pt idx="6">
                  <c:v>8</c:v>
                </c:pt>
                <c:pt idx="7">
                  <c:v>8</c:v>
                </c:pt>
                <c:pt idx="8">
                  <c:v>7</c:v>
                </c:pt>
                <c:pt idx="9">
                  <c:v>7</c:v>
                </c:pt>
                <c:pt idx="10">
                  <c:v>8</c:v>
                </c:pt>
                <c:pt idx="11">
                  <c:v>7</c:v>
                </c:pt>
                <c:pt idx="12">
                  <c:v>5</c:v>
                </c:pt>
              </c:numCache>
            </c:numRef>
          </c:val>
          <c:extLst>
            <c:ext xmlns:c16="http://schemas.microsoft.com/office/drawing/2014/chart" uri="{C3380CC4-5D6E-409C-BE32-E72D297353CC}">
              <c16:uniqueId val="{00000004-2CF9-4DF1-8D74-10487A658637}"/>
            </c:ext>
          </c:extLst>
        </c:ser>
        <c:ser>
          <c:idx val="1"/>
          <c:order val="1"/>
          <c:tx>
            <c:strRef>
              <c:f>Feuil1!$C$1</c:f>
              <c:strCache>
                <c:ptCount val="1"/>
                <c:pt idx="0">
                  <c:v>Plutôt confiance </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Les aidants (personnes accompagnant au quotidien un proche en situation de dépendance)</c:v>
                </c:pt>
                <c:pt idx="1">
                  <c:v>Les collectivités locales </c:v>
                </c:pt>
                <c:pt idx="2">
                  <c:v>La Sécurité sociale</c:v>
                </c:pt>
                <c:pt idx="3">
                  <c:v>Les citoyens</c:v>
                </c:pt>
                <c:pt idx="4">
                  <c:v>Les associations et organisations non gouvernementales (ONG) </c:v>
                </c:pt>
                <c:pt idx="5">
                  <c:v>Les caisses de retraite complémentaires</c:v>
                </c:pt>
                <c:pt idx="6">
                  <c:v>Les petites et moyennes entreprises </c:v>
                </c:pt>
                <c:pt idx="7">
                  <c:v>Les Ehpad et établissements médicalisés publics</c:v>
                </c:pt>
                <c:pt idx="8">
                  <c:v>Les mutuelles et compagnies d’assurance</c:v>
                </c:pt>
                <c:pt idx="9">
                  <c:v>L’État </c:v>
                </c:pt>
                <c:pt idx="10">
                  <c:v>L’Union européenne </c:v>
                </c:pt>
                <c:pt idx="11">
                  <c:v>Les Ehpad et établissements médicalisés privés </c:v>
                </c:pt>
                <c:pt idx="12">
                  <c:v>Les grandes entreprises </c:v>
                </c:pt>
              </c:strCache>
            </c:strRef>
          </c:cat>
          <c:val>
            <c:numRef>
              <c:f>Feuil1!$C$2:$C$14</c:f>
              <c:numCache>
                <c:formatCode>##0</c:formatCode>
                <c:ptCount val="13"/>
                <c:pt idx="0">
                  <c:v>54</c:v>
                </c:pt>
                <c:pt idx="1">
                  <c:v>55</c:v>
                </c:pt>
                <c:pt idx="2">
                  <c:v>52</c:v>
                </c:pt>
                <c:pt idx="3">
                  <c:v>51</c:v>
                </c:pt>
                <c:pt idx="4">
                  <c:v>48</c:v>
                </c:pt>
                <c:pt idx="5">
                  <c:v>45</c:v>
                </c:pt>
                <c:pt idx="6">
                  <c:v>46</c:v>
                </c:pt>
                <c:pt idx="7">
                  <c:v>40</c:v>
                </c:pt>
                <c:pt idx="8">
                  <c:v>40</c:v>
                </c:pt>
                <c:pt idx="9">
                  <c:v>38</c:v>
                </c:pt>
                <c:pt idx="10">
                  <c:v>35</c:v>
                </c:pt>
                <c:pt idx="11">
                  <c:v>28</c:v>
                </c:pt>
                <c:pt idx="12">
                  <c:v>29</c:v>
                </c:pt>
              </c:numCache>
            </c:numRef>
          </c:val>
          <c:extLst>
            <c:ext xmlns:c16="http://schemas.microsoft.com/office/drawing/2014/chart" uri="{C3380CC4-5D6E-409C-BE32-E72D297353CC}">
              <c16:uniqueId val="{00000005-2CF9-4DF1-8D74-10487A658637}"/>
            </c:ext>
          </c:extLst>
        </c:ser>
        <c:ser>
          <c:idx val="2"/>
          <c:order val="2"/>
          <c:tx>
            <c:strRef>
              <c:f>Feuil1!$D$1</c:f>
              <c:strCache>
                <c:ptCount val="1"/>
                <c:pt idx="0">
                  <c:v>Plutôt pas confiance </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Les aidants (personnes accompagnant au quotidien un proche en situation de dépendance)</c:v>
                </c:pt>
                <c:pt idx="1">
                  <c:v>Les collectivités locales </c:v>
                </c:pt>
                <c:pt idx="2">
                  <c:v>La Sécurité sociale</c:v>
                </c:pt>
                <c:pt idx="3">
                  <c:v>Les citoyens</c:v>
                </c:pt>
                <c:pt idx="4">
                  <c:v>Les associations et organisations non gouvernementales (ONG) </c:v>
                </c:pt>
                <c:pt idx="5">
                  <c:v>Les caisses de retraite complémentaires</c:v>
                </c:pt>
                <c:pt idx="6">
                  <c:v>Les petites et moyennes entreprises </c:v>
                </c:pt>
                <c:pt idx="7">
                  <c:v>Les Ehpad et établissements médicalisés publics</c:v>
                </c:pt>
                <c:pt idx="8">
                  <c:v>Les mutuelles et compagnies d’assurance</c:v>
                </c:pt>
                <c:pt idx="9">
                  <c:v>L’État </c:v>
                </c:pt>
                <c:pt idx="10">
                  <c:v>L’Union européenne </c:v>
                </c:pt>
                <c:pt idx="11">
                  <c:v>Les Ehpad et établissements médicalisés privés </c:v>
                </c:pt>
                <c:pt idx="12">
                  <c:v>Les grandes entreprises </c:v>
                </c:pt>
              </c:strCache>
            </c:strRef>
          </c:cat>
          <c:val>
            <c:numRef>
              <c:f>Feuil1!$D$2:$D$14</c:f>
              <c:numCache>
                <c:formatCode>##0</c:formatCode>
                <c:ptCount val="13"/>
                <c:pt idx="0">
                  <c:v>14</c:v>
                </c:pt>
                <c:pt idx="1">
                  <c:v>24</c:v>
                </c:pt>
                <c:pt idx="2">
                  <c:v>25</c:v>
                </c:pt>
                <c:pt idx="3">
                  <c:v>29</c:v>
                </c:pt>
                <c:pt idx="4">
                  <c:v>27</c:v>
                </c:pt>
                <c:pt idx="5">
                  <c:v>34</c:v>
                </c:pt>
                <c:pt idx="6">
                  <c:v>32</c:v>
                </c:pt>
                <c:pt idx="7">
                  <c:v>34</c:v>
                </c:pt>
                <c:pt idx="8">
                  <c:v>38</c:v>
                </c:pt>
                <c:pt idx="9">
                  <c:v>35</c:v>
                </c:pt>
                <c:pt idx="10">
                  <c:v>36</c:v>
                </c:pt>
                <c:pt idx="11">
                  <c:v>38</c:v>
                </c:pt>
                <c:pt idx="12">
                  <c:v>45</c:v>
                </c:pt>
              </c:numCache>
            </c:numRef>
          </c:val>
          <c:extLst>
            <c:ext xmlns:c16="http://schemas.microsoft.com/office/drawing/2014/chart" uri="{C3380CC4-5D6E-409C-BE32-E72D297353CC}">
              <c16:uniqueId val="{00000006-2CF9-4DF1-8D74-10487A658637}"/>
            </c:ext>
          </c:extLst>
        </c:ser>
        <c:ser>
          <c:idx val="3"/>
          <c:order val="3"/>
          <c:tx>
            <c:strRef>
              <c:f>Feuil1!$E$1</c:f>
              <c:strCache>
                <c:ptCount val="1"/>
                <c:pt idx="0">
                  <c:v>Pas confiance du tout</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Les aidants (personnes accompagnant au quotidien un proche en situation de dépendance)</c:v>
                </c:pt>
                <c:pt idx="1">
                  <c:v>Les collectivités locales </c:v>
                </c:pt>
                <c:pt idx="2">
                  <c:v>La Sécurité sociale</c:v>
                </c:pt>
                <c:pt idx="3">
                  <c:v>Les citoyens</c:v>
                </c:pt>
                <c:pt idx="4">
                  <c:v>Les associations et organisations non gouvernementales (ONG) </c:v>
                </c:pt>
                <c:pt idx="5">
                  <c:v>Les caisses de retraite complémentaires</c:v>
                </c:pt>
                <c:pt idx="6">
                  <c:v>Les petites et moyennes entreprises </c:v>
                </c:pt>
                <c:pt idx="7">
                  <c:v>Les Ehpad et établissements médicalisés publics</c:v>
                </c:pt>
                <c:pt idx="8">
                  <c:v>Les mutuelles et compagnies d’assurance</c:v>
                </c:pt>
                <c:pt idx="9">
                  <c:v>L’État </c:v>
                </c:pt>
                <c:pt idx="10">
                  <c:v>L’Union européenne </c:v>
                </c:pt>
                <c:pt idx="11">
                  <c:v>Les Ehpad et établissements médicalisés privés </c:v>
                </c:pt>
                <c:pt idx="12">
                  <c:v>Les grandes entreprises </c:v>
                </c:pt>
              </c:strCache>
            </c:strRef>
          </c:cat>
          <c:val>
            <c:numRef>
              <c:f>Feuil1!$E$2:$E$14</c:f>
              <c:numCache>
                <c:formatCode>##0</c:formatCode>
                <c:ptCount val="13"/>
                <c:pt idx="0">
                  <c:v>5</c:v>
                </c:pt>
                <c:pt idx="1">
                  <c:v>9</c:v>
                </c:pt>
                <c:pt idx="2">
                  <c:v>10</c:v>
                </c:pt>
                <c:pt idx="3">
                  <c:v>7</c:v>
                </c:pt>
                <c:pt idx="4">
                  <c:v>12</c:v>
                </c:pt>
                <c:pt idx="5">
                  <c:v>11</c:v>
                </c:pt>
                <c:pt idx="6">
                  <c:v>13</c:v>
                </c:pt>
                <c:pt idx="7">
                  <c:v>17</c:v>
                </c:pt>
                <c:pt idx="8">
                  <c:v>14</c:v>
                </c:pt>
                <c:pt idx="9">
                  <c:v>20</c:v>
                </c:pt>
                <c:pt idx="10">
                  <c:v>20</c:v>
                </c:pt>
                <c:pt idx="11">
                  <c:v>26</c:v>
                </c:pt>
                <c:pt idx="12">
                  <c:v>20</c:v>
                </c:pt>
              </c:numCache>
            </c:numRef>
          </c:val>
          <c:extLst>
            <c:ext xmlns:c16="http://schemas.microsoft.com/office/drawing/2014/chart" uri="{C3380CC4-5D6E-409C-BE32-E72D297353CC}">
              <c16:uniqueId val="{00000007-2CF9-4DF1-8D74-10487A658637}"/>
            </c:ext>
          </c:extLst>
        </c:ser>
        <c:ser>
          <c:idx val="4"/>
          <c:order val="4"/>
          <c:tx>
            <c:strRef>
              <c:f>Feuil1!$F$1</c:f>
              <c:strCache>
                <c:ptCount val="1"/>
                <c:pt idx="0">
                  <c:v>Ne se prononce pas</c:v>
                </c:pt>
              </c:strCache>
            </c:strRef>
          </c:tx>
          <c:spPr>
            <a:solidFill>
              <a:schemeClr val="bg1">
                <a:lumMod val="75000"/>
              </a:schemeClr>
            </a:solidFill>
            <a:ln w="19050">
              <a:solidFill>
                <a:schemeClr val="bg1"/>
              </a:solidFill>
            </a:ln>
            <a:effectLst/>
          </c:spPr>
          <c:invertIfNegative val="0"/>
          <c:dLbls>
            <c:dLbl>
              <c:idx val="5"/>
              <c:layout>
                <c:manualLayout>
                  <c:x val="1.29693354222797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75-4450-9197-136C3776D51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Les aidants (personnes accompagnant au quotidien un proche en situation de dépendance)</c:v>
                </c:pt>
                <c:pt idx="1">
                  <c:v>Les collectivités locales </c:v>
                </c:pt>
                <c:pt idx="2">
                  <c:v>La Sécurité sociale</c:v>
                </c:pt>
                <c:pt idx="3">
                  <c:v>Les citoyens</c:v>
                </c:pt>
                <c:pt idx="4">
                  <c:v>Les associations et organisations non gouvernementales (ONG) </c:v>
                </c:pt>
                <c:pt idx="5">
                  <c:v>Les caisses de retraite complémentaires</c:v>
                </c:pt>
                <c:pt idx="6">
                  <c:v>Les petites et moyennes entreprises </c:v>
                </c:pt>
                <c:pt idx="7">
                  <c:v>Les Ehpad et établissements médicalisés publics</c:v>
                </c:pt>
                <c:pt idx="8">
                  <c:v>Les mutuelles et compagnies d’assurance</c:v>
                </c:pt>
                <c:pt idx="9">
                  <c:v>L’État </c:v>
                </c:pt>
                <c:pt idx="10">
                  <c:v>L’Union européenne </c:v>
                </c:pt>
                <c:pt idx="11">
                  <c:v>Les Ehpad et établissements médicalisés privés </c:v>
                </c:pt>
                <c:pt idx="12">
                  <c:v>Les grandes entreprises </c:v>
                </c:pt>
              </c:strCache>
            </c:strRef>
          </c:cat>
          <c:val>
            <c:numRef>
              <c:f>Feuil1!$F$2:$F$14</c:f>
              <c:numCache>
                <c:formatCode>##0</c:formatCode>
                <c:ptCount val="13"/>
                <c:pt idx="1">
                  <c:v>1</c:v>
                </c:pt>
                <c:pt idx="2">
                  <c:v>1</c:v>
                </c:pt>
                <c:pt idx="3">
                  <c:v>1</c:v>
                </c:pt>
                <c:pt idx="4">
                  <c:v>1</c:v>
                </c:pt>
                <c:pt idx="5">
                  <c:v>1</c:v>
                </c:pt>
                <c:pt idx="6">
                  <c:v>1</c:v>
                </c:pt>
                <c:pt idx="7">
                  <c:v>1</c:v>
                </c:pt>
                <c:pt idx="8">
                  <c:v>1</c:v>
                </c:pt>
                <c:pt idx="10">
                  <c:v>1</c:v>
                </c:pt>
                <c:pt idx="11">
                  <c:v>1</c:v>
                </c:pt>
                <c:pt idx="12">
                  <c:v>1</c:v>
                </c:pt>
              </c:numCache>
            </c:numRef>
          </c:val>
          <c:extLst>
            <c:ext xmlns:c16="http://schemas.microsoft.com/office/drawing/2014/chart" uri="{C3380CC4-5D6E-409C-BE32-E72D297353CC}">
              <c16:uniqueId val="{00000005-F57D-44F7-8795-33DF51556ACE}"/>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2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2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200"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200"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0.29716690559239856"/>
          <c:y val="0.87522031985512594"/>
          <c:w val="0.62803561223954141"/>
          <c:h val="0.105413091526707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66650680996653"/>
          <c:y val="0.12784419294788998"/>
          <c:w val="0.29235327210664924"/>
          <c:h val="0.81884243263864542"/>
        </c:manualLayout>
      </c:layout>
      <c:barChart>
        <c:barDir val="bar"/>
        <c:grouping val="cluster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Les aidants (personnes accompagnant au quotidien un proche en situation de dépendance)</c:v>
                </c:pt>
                <c:pt idx="1">
                  <c:v>Les collectivités locales </c:v>
                </c:pt>
                <c:pt idx="2">
                  <c:v>La Sécurité sociale</c:v>
                </c:pt>
                <c:pt idx="3">
                  <c:v>Les citoyens</c:v>
                </c:pt>
                <c:pt idx="4">
                  <c:v>Les associations et organisations non gouvernementales (ONG) </c:v>
                </c:pt>
                <c:pt idx="5">
                  <c:v>Les caisses de retraite complémentaires</c:v>
                </c:pt>
                <c:pt idx="6">
                  <c:v>Les petites et moyennes entreprises </c:v>
                </c:pt>
                <c:pt idx="7">
                  <c:v>Les Ehpad et établissements médicalisés publics</c:v>
                </c:pt>
                <c:pt idx="8">
                  <c:v>Les mutuelles et compagnies d’assurance</c:v>
                </c:pt>
                <c:pt idx="9">
                  <c:v>L’État </c:v>
                </c:pt>
                <c:pt idx="10">
                  <c:v>L’Union européenne </c:v>
                </c:pt>
                <c:pt idx="11">
                  <c:v>Les Ehpad et établissements médicalisés privés </c:v>
                </c:pt>
                <c:pt idx="12">
                  <c:v>Les grandes entreprises </c:v>
                </c:pt>
              </c:strCache>
            </c:strRef>
          </c:cat>
          <c:val>
            <c:numRef>
              <c:f>Feuil1!$B$2:$B$14</c:f>
              <c:numCache>
                <c:formatCode>##0</c:formatCode>
                <c:ptCount val="13"/>
                <c:pt idx="0">
                  <c:v>81</c:v>
                </c:pt>
                <c:pt idx="1">
                  <c:v>66</c:v>
                </c:pt>
                <c:pt idx="2">
                  <c:v>64</c:v>
                </c:pt>
                <c:pt idx="3">
                  <c:v>63</c:v>
                </c:pt>
                <c:pt idx="4">
                  <c:v>60</c:v>
                </c:pt>
                <c:pt idx="5">
                  <c:v>54</c:v>
                </c:pt>
                <c:pt idx="6">
                  <c:v>54</c:v>
                </c:pt>
                <c:pt idx="7">
                  <c:v>48</c:v>
                </c:pt>
                <c:pt idx="8">
                  <c:v>47</c:v>
                </c:pt>
                <c:pt idx="9">
                  <c:v>45</c:v>
                </c:pt>
                <c:pt idx="10">
                  <c:v>43</c:v>
                </c:pt>
                <c:pt idx="11">
                  <c:v>35</c:v>
                </c:pt>
                <c:pt idx="12">
                  <c:v>34</c:v>
                </c:pt>
              </c:numCache>
            </c:numRef>
          </c:val>
          <c:extLst>
            <c:ext xmlns:c16="http://schemas.microsoft.com/office/drawing/2014/chart" uri="{C3380CC4-5D6E-409C-BE32-E72D297353CC}">
              <c16:uniqueId val="{00000004-2CF9-4DF1-8D74-10487A658637}"/>
            </c:ext>
          </c:extLst>
        </c:ser>
        <c:dLbls>
          <c:showLegendKey val="0"/>
          <c:showVal val="0"/>
          <c:showCatName val="0"/>
          <c:showSerName val="0"/>
          <c:showPercent val="0"/>
          <c:showBubbleSize val="0"/>
        </c:dLbls>
        <c:gapWidth val="85"/>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97935195147339"/>
          <c:y val="6.1181150631105546E-2"/>
          <c:w val="0.44834539485055652"/>
          <c:h val="0.79027255736002355"/>
        </c:manualLayout>
      </c:layout>
      <c:barChart>
        <c:barDir val="bar"/>
        <c:grouping val="percentStack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Feuil1!$A$2:$A$16</c:f>
              <c:strCache>
                <c:ptCount val="15"/>
                <c:pt idx="0">
                  <c:v>Le personnel médical exerçant en libéral (médecins, infirmiers…)</c:v>
                </c:pt>
                <c:pt idx="1">
                  <c:v>Les hôpitaux publics</c:v>
                </c:pt>
                <c:pt idx="2">
                  <c:v>Les pharmaciens</c:v>
                </c:pt>
                <c:pt idx="3">
                  <c:v>La Sécurité sociale</c:v>
                </c:pt>
                <c:pt idx="4">
                  <c:v>Les cliniques privées</c:v>
                </c:pt>
                <c:pt idx="5">
                  <c:v>Les collectivités locales </c:v>
                </c:pt>
                <c:pt idx="6">
                  <c:v>Les mutuelles</c:v>
                </c:pt>
                <c:pt idx="7">
                  <c:v>Les associations et organisations non gouvernementales (ONG) </c:v>
                </c:pt>
                <c:pt idx="8">
                  <c:v>Les petites et moyennes entreprises </c:v>
                </c:pt>
                <c:pt idx="9">
                  <c:v>Les syndicats de professionnels de santé</c:v>
                </c:pt>
                <c:pt idx="10">
                  <c:v>Les citoyens</c:v>
                </c:pt>
                <c:pt idx="11">
                  <c:v>L’État </c:v>
                </c:pt>
                <c:pt idx="12">
                  <c:v>Les laboratoires pharmaceutiques</c:v>
                </c:pt>
                <c:pt idx="13">
                  <c:v>L’Union européenne </c:v>
                </c:pt>
                <c:pt idx="14">
                  <c:v>Les grandes entreprises </c:v>
                </c:pt>
              </c:strCache>
            </c:strRef>
          </c:cat>
          <c:val>
            <c:numRef>
              <c:f>Feuil1!$B$2:$B$16</c:f>
              <c:numCache>
                <c:formatCode>##0</c:formatCode>
                <c:ptCount val="15"/>
                <c:pt idx="0">
                  <c:v>36</c:v>
                </c:pt>
                <c:pt idx="1">
                  <c:v>30</c:v>
                </c:pt>
                <c:pt idx="2">
                  <c:v>26</c:v>
                </c:pt>
                <c:pt idx="3">
                  <c:v>22</c:v>
                </c:pt>
                <c:pt idx="4">
                  <c:v>19</c:v>
                </c:pt>
                <c:pt idx="5">
                  <c:v>13</c:v>
                </c:pt>
                <c:pt idx="6">
                  <c:v>15</c:v>
                </c:pt>
                <c:pt idx="7">
                  <c:v>15</c:v>
                </c:pt>
                <c:pt idx="8">
                  <c:v>11</c:v>
                </c:pt>
                <c:pt idx="9">
                  <c:v>11</c:v>
                </c:pt>
                <c:pt idx="10">
                  <c:v>10</c:v>
                </c:pt>
                <c:pt idx="11">
                  <c:v>12</c:v>
                </c:pt>
                <c:pt idx="12">
                  <c:v>11</c:v>
                </c:pt>
                <c:pt idx="13">
                  <c:v>9</c:v>
                </c:pt>
                <c:pt idx="14">
                  <c:v>8</c:v>
                </c:pt>
              </c:numCache>
            </c:numRef>
          </c:val>
          <c:extLst>
            <c:ext xmlns:c16="http://schemas.microsoft.com/office/drawing/2014/chart" uri="{C3380CC4-5D6E-409C-BE32-E72D297353CC}">
              <c16:uniqueId val="{00000004-2CF9-4DF1-8D74-10487A658637}"/>
            </c:ext>
          </c:extLst>
        </c:ser>
        <c:ser>
          <c:idx val="1"/>
          <c:order val="1"/>
          <c:tx>
            <c:strRef>
              <c:f>Feuil1!$C$1</c:f>
              <c:strCache>
                <c:ptCount val="1"/>
                <c:pt idx="0">
                  <c:v>Plutôt confiance </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Feuil1!$A$2:$A$16</c:f>
              <c:strCache>
                <c:ptCount val="15"/>
                <c:pt idx="0">
                  <c:v>Le personnel médical exerçant en libéral (médecins, infirmiers…)</c:v>
                </c:pt>
                <c:pt idx="1">
                  <c:v>Les hôpitaux publics</c:v>
                </c:pt>
                <c:pt idx="2">
                  <c:v>Les pharmaciens</c:v>
                </c:pt>
                <c:pt idx="3">
                  <c:v>La Sécurité sociale</c:v>
                </c:pt>
                <c:pt idx="4">
                  <c:v>Les cliniques privées</c:v>
                </c:pt>
                <c:pt idx="5">
                  <c:v>Les collectivités locales </c:v>
                </c:pt>
                <c:pt idx="6">
                  <c:v>Les mutuelles</c:v>
                </c:pt>
                <c:pt idx="7">
                  <c:v>Les associations et organisations non gouvernementales (ONG) </c:v>
                </c:pt>
                <c:pt idx="8">
                  <c:v>Les petites et moyennes entreprises </c:v>
                </c:pt>
                <c:pt idx="9">
                  <c:v>Les syndicats de professionnels de santé</c:v>
                </c:pt>
                <c:pt idx="10">
                  <c:v>Les citoyens</c:v>
                </c:pt>
                <c:pt idx="11">
                  <c:v>L’État </c:v>
                </c:pt>
                <c:pt idx="12">
                  <c:v>Les laboratoires pharmaceutiques</c:v>
                </c:pt>
                <c:pt idx="13">
                  <c:v>L’Union européenne </c:v>
                </c:pt>
                <c:pt idx="14">
                  <c:v>Les grandes entreprises </c:v>
                </c:pt>
              </c:strCache>
            </c:strRef>
          </c:cat>
          <c:val>
            <c:numRef>
              <c:f>Feuil1!$C$2:$C$16</c:f>
              <c:numCache>
                <c:formatCode>##0</c:formatCode>
                <c:ptCount val="15"/>
                <c:pt idx="0">
                  <c:v>50</c:v>
                </c:pt>
                <c:pt idx="1">
                  <c:v>51</c:v>
                </c:pt>
                <c:pt idx="2">
                  <c:v>54</c:v>
                </c:pt>
                <c:pt idx="3">
                  <c:v>52</c:v>
                </c:pt>
                <c:pt idx="4">
                  <c:v>50</c:v>
                </c:pt>
                <c:pt idx="5">
                  <c:v>53</c:v>
                </c:pt>
                <c:pt idx="6">
                  <c:v>49</c:v>
                </c:pt>
                <c:pt idx="7">
                  <c:v>46</c:v>
                </c:pt>
                <c:pt idx="8">
                  <c:v>49</c:v>
                </c:pt>
                <c:pt idx="9">
                  <c:v>47</c:v>
                </c:pt>
                <c:pt idx="10">
                  <c:v>47</c:v>
                </c:pt>
                <c:pt idx="11">
                  <c:v>39</c:v>
                </c:pt>
                <c:pt idx="12">
                  <c:v>37</c:v>
                </c:pt>
                <c:pt idx="13">
                  <c:v>39</c:v>
                </c:pt>
                <c:pt idx="14">
                  <c:v>35</c:v>
                </c:pt>
              </c:numCache>
            </c:numRef>
          </c:val>
          <c:extLst>
            <c:ext xmlns:c16="http://schemas.microsoft.com/office/drawing/2014/chart" uri="{C3380CC4-5D6E-409C-BE32-E72D297353CC}">
              <c16:uniqueId val="{00000005-2CF9-4DF1-8D74-10487A658637}"/>
            </c:ext>
          </c:extLst>
        </c:ser>
        <c:ser>
          <c:idx val="2"/>
          <c:order val="2"/>
          <c:tx>
            <c:strRef>
              <c:f>Feuil1!$D$1</c:f>
              <c:strCache>
                <c:ptCount val="1"/>
                <c:pt idx="0">
                  <c:v>Plutôt pas confiance </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Feuil1!$A$2:$A$16</c:f>
              <c:strCache>
                <c:ptCount val="15"/>
                <c:pt idx="0">
                  <c:v>Le personnel médical exerçant en libéral (médecins, infirmiers…)</c:v>
                </c:pt>
                <c:pt idx="1">
                  <c:v>Les hôpitaux publics</c:v>
                </c:pt>
                <c:pt idx="2">
                  <c:v>Les pharmaciens</c:v>
                </c:pt>
                <c:pt idx="3">
                  <c:v>La Sécurité sociale</c:v>
                </c:pt>
                <c:pt idx="4">
                  <c:v>Les cliniques privées</c:v>
                </c:pt>
                <c:pt idx="5">
                  <c:v>Les collectivités locales </c:v>
                </c:pt>
                <c:pt idx="6">
                  <c:v>Les mutuelles</c:v>
                </c:pt>
                <c:pt idx="7">
                  <c:v>Les associations et organisations non gouvernementales (ONG) </c:v>
                </c:pt>
                <c:pt idx="8">
                  <c:v>Les petites et moyennes entreprises </c:v>
                </c:pt>
                <c:pt idx="9">
                  <c:v>Les syndicats de professionnels de santé</c:v>
                </c:pt>
                <c:pt idx="10">
                  <c:v>Les citoyens</c:v>
                </c:pt>
                <c:pt idx="11">
                  <c:v>L’État </c:v>
                </c:pt>
                <c:pt idx="12">
                  <c:v>Les laboratoires pharmaceutiques</c:v>
                </c:pt>
                <c:pt idx="13">
                  <c:v>L’Union européenne </c:v>
                </c:pt>
                <c:pt idx="14">
                  <c:v>Les grandes entreprises </c:v>
                </c:pt>
              </c:strCache>
            </c:strRef>
          </c:cat>
          <c:val>
            <c:numRef>
              <c:f>Feuil1!$D$2:$D$16</c:f>
              <c:numCache>
                <c:formatCode>##0</c:formatCode>
                <c:ptCount val="15"/>
                <c:pt idx="0">
                  <c:v>10</c:v>
                </c:pt>
                <c:pt idx="1">
                  <c:v>14</c:v>
                </c:pt>
                <c:pt idx="2">
                  <c:v>14</c:v>
                </c:pt>
                <c:pt idx="3">
                  <c:v>18</c:v>
                </c:pt>
                <c:pt idx="4">
                  <c:v>22</c:v>
                </c:pt>
                <c:pt idx="5">
                  <c:v>25</c:v>
                </c:pt>
                <c:pt idx="6">
                  <c:v>26</c:v>
                </c:pt>
                <c:pt idx="7">
                  <c:v>26</c:v>
                </c:pt>
                <c:pt idx="8">
                  <c:v>30</c:v>
                </c:pt>
                <c:pt idx="9">
                  <c:v>30</c:v>
                </c:pt>
                <c:pt idx="10">
                  <c:v>33</c:v>
                </c:pt>
                <c:pt idx="11">
                  <c:v>30</c:v>
                </c:pt>
                <c:pt idx="12">
                  <c:v>32</c:v>
                </c:pt>
                <c:pt idx="13">
                  <c:v>32</c:v>
                </c:pt>
                <c:pt idx="14">
                  <c:v>41</c:v>
                </c:pt>
              </c:numCache>
            </c:numRef>
          </c:val>
          <c:extLst>
            <c:ext xmlns:c16="http://schemas.microsoft.com/office/drawing/2014/chart" uri="{C3380CC4-5D6E-409C-BE32-E72D297353CC}">
              <c16:uniqueId val="{00000006-2CF9-4DF1-8D74-10487A658637}"/>
            </c:ext>
          </c:extLst>
        </c:ser>
        <c:ser>
          <c:idx val="3"/>
          <c:order val="3"/>
          <c:tx>
            <c:strRef>
              <c:f>Feuil1!$E$1</c:f>
              <c:strCache>
                <c:ptCount val="1"/>
                <c:pt idx="0">
                  <c:v>Pas confiance du tout</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Feuil1!$A$2:$A$16</c:f>
              <c:strCache>
                <c:ptCount val="15"/>
                <c:pt idx="0">
                  <c:v>Le personnel médical exerçant en libéral (médecins, infirmiers…)</c:v>
                </c:pt>
                <c:pt idx="1">
                  <c:v>Les hôpitaux publics</c:v>
                </c:pt>
                <c:pt idx="2">
                  <c:v>Les pharmaciens</c:v>
                </c:pt>
                <c:pt idx="3">
                  <c:v>La Sécurité sociale</c:v>
                </c:pt>
                <c:pt idx="4">
                  <c:v>Les cliniques privées</c:v>
                </c:pt>
                <c:pt idx="5">
                  <c:v>Les collectivités locales </c:v>
                </c:pt>
                <c:pt idx="6">
                  <c:v>Les mutuelles</c:v>
                </c:pt>
                <c:pt idx="7">
                  <c:v>Les associations et organisations non gouvernementales (ONG) </c:v>
                </c:pt>
                <c:pt idx="8">
                  <c:v>Les petites et moyennes entreprises </c:v>
                </c:pt>
                <c:pt idx="9">
                  <c:v>Les syndicats de professionnels de santé</c:v>
                </c:pt>
                <c:pt idx="10">
                  <c:v>Les citoyens</c:v>
                </c:pt>
                <c:pt idx="11">
                  <c:v>L’État </c:v>
                </c:pt>
                <c:pt idx="12">
                  <c:v>Les laboratoires pharmaceutiques</c:v>
                </c:pt>
                <c:pt idx="13">
                  <c:v>L’Union européenne </c:v>
                </c:pt>
                <c:pt idx="14">
                  <c:v>Les grandes entreprises </c:v>
                </c:pt>
              </c:strCache>
            </c:strRef>
          </c:cat>
          <c:val>
            <c:numRef>
              <c:f>Feuil1!$E$2:$E$16</c:f>
              <c:numCache>
                <c:formatCode>##0</c:formatCode>
                <c:ptCount val="15"/>
                <c:pt idx="0">
                  <c:v>4</c:v>
                </c:pt>
                <c:pt idx="1">
                  <c:v>4</c:v>
                </c:pt>
                <c:pt idx="2">
                  <c:v>6</c:v>
                </c:pt>
                <c:pt idx="3">
                  <c:v>7</c:v>
                </c:pt>
                <c:pt idx="4">
                  <c:v>8</c:v>
                </c:pt>
                <c:pt idx="5">
                  <c:v>8</c:v>
                </c:pt>
                <c:pt idx="6">
                  <c:v>10</c:v>
                </c:pt>
                <c:pt idx="7">
                  <c:v>13</c:v>
                </c:pt>
                <c:pt idx="8">
                  <c:v>9</c:v>
                </c:pt>
                <c:pt idx="9">
                  <c:v>12</c:v>
                </c:pt>
                <c:pt idx="10">
                  <c:v>9</c:v>
                </c:pt>
                <c:pt idx="11">
                  <c:v>18</c:v>
                </c:pt>
                <c:pt idx="12">
                  <c:v>19</c:v>
                </c:pt>
                <c:pt idx="13">
                  <c:v>20</c:v>
                </c:pt>
                <c:pt idx="14">
                  <c:v>16</c:v>
                </c:pt>
              </c:numCache>
            </c:numRef>
          </c:val>
          <c:extLst>
            <c:ext xmlns:c16="http://schemas.microsoft.com/office/drawing/2014/chart" uri="{C3380CC4-5D6E-409C-BE32-E72D297353CC}">
              <c16:uniqueId val="{00000007-2CF9-4DF1-8D74-10487A658637}"/>
            </c:ext>
          </c:extLst>
        </c:ser>
        <c:ser>
          <c:idx val="4"/>
          <c:order val="4"/>
          <c:tx>
            <c:strRef>
              <c:f>Feuil1!$F$1</c:f>
              <c:strCache>
                <c:ptCount val="1"/>
                <c:pt idx="0">
                  <c:v>Ne se prononce pas</c:v>
                </c:pt>
              </c:strCache>
            </c:strRef>
          </c:tx>
          <c:spPr>
            <a:solidFill>
              <a:schemeClr val="bg1">
                <a:lumMod val="75000"/>
              </a:schemeClr>
            </a:solidFill>
            <a:ln w="19050">
              <a:solidFill>
                <a:schemeClr val="bg1"/>
              </a:solidFill>
            </a:ln>
            <a:effectLst/>
          </c:spPr>
          <c:invertIfNegative val="0"/>
          <c:dLbls>
            <c:dLbl>
              <c:idx val="5"/>
              <c:layout>
                <c:manualLayout>
                  <c:x val="1.29693354222797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75-4450-9197-136C3776D51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Feuil1!$A$2:$A$16</c:f>
              <c:strCache>
                <c:ptCount val="15"/>
                <c:pt idx="0">
                  <c:v>Le personnel médical exerçant en libéral (médecins, infirmiers…)</c:v>
                </c:pt>
                <c:pt idx="1">
                  <c:v>Les hôpitaux publics</c:v>
                </c:pt>
                <c:pt idx="2">
                  <c:v>Les pharmaciens</c:v>
                </c:pt>
                <c:pt idx="3">
                  <c:v>La Sécurité sociale</c:v>
                </c:pt>
                <c:pt idx="4">
                  <c:v>Les cliniques privées</c:v>
                </c:pt>
                <c:pt idx="5">
                  <c:v>Les collectivités locales </c:v>
                </c:pt>
                <c:pt idx="6">
                  <c:v>Les mutuelles</c:v>
                </c:pt>
                <c:pt idx="7">
                  <c:v>Les associations et organisations non gouvernementales (ONG) </c:v>
                </c:pt>
                <c:pt idx="8">
                  <c:v>Les petites et moyennes entreprises </c:v>
                </c:pt>
                <c:pt idx="9">
                  <c:v>Les syndicats de professionnels de santé</c:v>
                </c:pt>
                <c:pt idx="10">
                  <c:v>Les citoyens</c:v>
                </c:pt>
                <c:pt idx="11">
                  <c:v>L’État </c:v>
                </c:pt>
                <c:pt idx="12">
                  <c:v>Les laboratoires pharmaceutiques</c:v>
                </c:pt>
                <c:pt idx="13">
                  <c:v>L’Union européenne </c:v>
                </c:pt>
                <c:pt idx="14">
                  <c:v>Les grandes entreprises </c:v>
                </c:pt>
              </c:strCache>
            </c:strRef>
          </c:cat>
          <c:val>
            <c:numRef>
              <c:f>Feuil1!$F$2:$F$16</c:f>
              <c:numCache>
                <c:formatCode>##0</c:formatCode>
                <c:ptCount val="15"/>
                <c:pt idx="1">
                  <c:v>1</c:v>
                </c:pt>
                <c:pt idx="3">
                  <c:v>1</c:v>
                </c:pt>
                <c:pt idx="4">
                  <c:v>1</c:v>
                </c:pt>
                <c:pt idx="5">
                  <c:v>1</c:v>
                </c:pt>
                <c:pt idx="8">
                  <c:v>1</c:v>
                </c:pt>
                <c:pt idx="10">
                  <c:v>1</c:v>
                </c:pt>
                <c:pt idx="11">
                  <c:v>1</c:v>
                </c:pt>
                <c:pt idx="12">
                  <c:v>1</c:v>
                </c:pt>
              </c:numCache>
            </c:numRef>
          </c:val>
          <c:extLst>
            <c:ext xmlns:c16="http://schemas.microsoft.com/office/drawing/2014/chart" uri="{C3380CC4-5D6E-409C-BE32-E72D297353CC}">
              <c16:uniqueId val="{00000005-F57D-44F7-8795-33DF51556ACE}"/>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2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2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200"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200"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0.3145112492835429"/>
          <c:y val="0.88236278867478146"/>
          <c:w val="0.53851319198660585"/>
          <c:h val="9.8270622707051919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97935195147339"/>
          <c:y val="3.9753744172139123E-2"/>
          <c:w val="0.44834539485055652"/>
          <c:h val="0.79027255736002355"/>
        </c:manualLayout>
      </c:layout>
      <c:barChart>
        <c:barDir val="bar"/>
        <c:grouping val="percentStacked"/>
        <c:varyColors val="0"/>
        <c:ser>
          <c:idx val="0"/>
          <c:order val="0"/>
          <c:tx>
            <c:strRef>
              <c:f>Feuil1!$B$1</c:f>
              <c:strCache>
                <c:ptCount val="1"/>
                <c:pt idx="0">
                  <c:v>Tout à fait confiance </c:v>
                </c:pt>
              </c:strCache>
            </c:strRef>
          </c:tx>
          <c:spPr>
            <a:solidFill>
              <a:srgbClr val="3EAD95"/>
            </a:solidFill>
            <a:ln w="19050">
              <a:solidFill>
                <a:schemeClr val="bg1"/>
              </a:solidFill>
            </a:ln>
            <a:effectLst/>
          </c:spPr>
          <c:invertIfNegative val="0"/>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2CF9-4DF1-8D74-10487A658637}"/>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2CF9-4DF1-8D74-10487A65863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Les enseignants</c:v>
                </c:pt>
                <c:pt idx="1">
                  <c:v>Les familles</c:v>
                </c:pt>
                <c:pt idx="2">
                  <c:v>Les collectivités locales </c:v>
                </c:pt>
                <c:pt idx="3">
                  <c:v>Les entreprises spécialisées dans l’éducation (cours particuliers, accompagnement scolaire, aide aux devoirs…)</c:v>
                </c:pt>
                <c:pt idx="4">
                  <c:v>Les petites et moyennes entreprises </c:v>
                </c:pt>
                <c:pt idx="5">
                  <c:v>Les associations de parents d’élèves</c:v>
                </c:pt>
                <c:pt idx="6">
                  <c:v>Les citoyens</c:v>
                </c:pt>
                <c:pt idx="7">
                  <c:v>Les associations et organisations non gouvernementales (ONG) </c:v>
                </c:pt>
                <c:pt idx="8">
                  <c:v>L’État </c:v>
                </c:pt>
                <c:pt idx="9">
                  <c:v>L’Union européenne </c:v>
                </c:pt>
                <c:pt idx="10">
                  <c:v>Les syndicats d’enseignants</c:v>
                </c:pt>
                <c:pt idx="11">
                  <c:v>Les grandes entreprises </c:v>
                </c:pt>
              </c:strCache>
            </c:strRef>
          </c:cat>
          <c:val>
            <c:numRef>
              <c:f>Feuil1!$B$2:$B$13</c:f>
              <c:numCache>
                <c:formatCode>##0</c:formatCode>
                <c:ptCount val="12"/>
                <c:pt idx="0">
                  <c:v>22</c:v>
                </c:pt>
                <c:pt idx="1">
                  <c:v>16</c:v>
                </c:pt>
                <c:pt idx="2">
                  <c:v>12</c:v>
                </c:pt>
                <c:pt idx="3">
                  <c:v>10</c:v>
                </c:pt>
                <c:pt idx="4">
                  <c:v>11</c:v>
                </c:pt>
                <c:pt idx="5">
                  <c:v>11</c:v>
                </c:pt>
                <c:pt idx="6">
                  <c:v>9</c:v>
                </c:pt>
                <c:pt idx="7">
                  <c:v>11</c:v>
                </c:pt>
                <c:pt idx="8">
                  <c:v>9</c:v>
                </c:pt>
                <c:pt idx="9">
                  <c:v>9</c:v>
                </c:pt>
                <c:pt idx="10">
                  <c:v>9</c:v>
                </c:pt>
                <c:pt idx="11">
                  <c:v>8</c:v>
                </c:pt>
              </c:numCache>
            </c:numRef>
          </c:val>
          <c:extLst>
            <c:ext xmlns:c16="http://schemas.microsoft.com/office/drawing/2014/chart" uri="{C3380CC4-5D6E-409C-BE32-E72D297353CC}">
              <c16:uniqueId val="{00000004-2CF9-4DF1-8D74-10487A658637}"/>
            </c:ext>
          </c:extLst>
        </c:ser>
        <c:ser>
          <c:idx val="1"/>
          <c:order val="1"/>
          <c:tx>
            <c:strRef>
              <c:f>Feuil1!$C$1</c:f>
              <c:strCache>
                <c:ptCount val="1"/>
                <c:pt idx="0">
                  <c:v>Plutôt confiance </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Les enseignants</c:v>
                </c:pt>
                <c:pt idx="1">
                  <c:v>Les familles</c:v>
                </c:pt>
                <c:pt idx="2">
                  <c:v>Les collectivités locales </c:v>
                </c:pt>
                <c:pt idx="3">
                  <c:v>Les entreprises spécialisées dans l’éducation (cours particuliers, accompagnement scolaire, aide aux devoirs…)</c:v>
                </c:pt>
                <c:pt idx="4">
                  <c:v>Les petites et moyennes entreprises </c:v>
                </c:pt>
                <c:pt idx="5">
                  <c:v>Les associations de parents d’élèves</c:v>
                </c:pt>
                <c:pt idx="6">
                  <c:v>Les citoyens</c:v>
                </c:pt>
                <c:pt idx="7">
                  <c:v>Les associations et organisations non gouvernementales (ONG) </c:v>
                </c:pt>
                <c:pt idx="8">
                  <c:v>L’État </c:v>
                </c:pt>
                <c:pt idx="9">
                  <c:v>L’Union européenne </c:v>
                </c:pt>
                <c:pt idx="10">
                  <c:v>Les syndicats d’enseignants</c:v>
                </c:pt>
                <c:pt idx="11">
                  <c:v>Les grandes entreprises </c:v>
                </c:pt>
              </c:strCache>
            </c:strRef>
          </c:cat>
          <c:val>
            <c:numRef>
              <c:f>Feuil1!$C$2:$C$13</c:f>
              <c:numCache>
                <c:formatCode>##0</c:formatCode>
                <c:ptCount val="12"/>
                <c:pt idx="0">
                  <c:v>51</c:v>
                </c:pt>
                <c:pt idx="1">
                  <c:v>54</c:v>
                </c:pt>
                <c:pt idx="2">
                  <c:v>55</c:v>
                </c:pt>
                <c:pt idx="3">
                  <c:v>54</c:v>
                </c:pt>
                <c:pt idx="4">
                  <c:v>52</c:v>
                </c:pt>
                <c:pt idx="5">
                  <c:v>50</c:v>
                </c:pt>
                <c:pt idx="6">
                  <c:v>51</c:v>
                </c:pt>
                <c:pt idx="7">
                  <c:v>44</c:v>
                </c:pt>
                <c:pt idx="8">
                  <c:v>40</c:v>
                </c:pt>
                <c:pt idx="9">
                  <c:v>38</c:v>
                </c:pt>
                <c:pt idx="10">
                  <c:v>38</c:v>
                </c:pt>
                <c:pt idx="11">
                  <c:v>37</c:v>
                </c:pt>
              </c:numCache>
            </c:numRef>
          </c:val>
          <c:extLst>
            <c:ext xmlns:c16="http://schemas.microsoft.com/office/drawing/2014/chart" uri="{C3380CC4-5D6E-409C-BE32-E72D297353CC}">
              <c16:uniqueId val="{00000005-2CF9-4DF1-8D74-10487A658637}"/>
            </c:ext>
          </c:extLst>
        </c:ser>
        <c:ser>
          <c:idx val="2"/>
          <c:order val="2"/>
          <c:tx>
            <c:strRef>
              <c:f>Feuil1!$D$1</c:f>
              <c:strCache>
                <c:ptCount val="1"/>
                <c:pt idx="0">
                  <c:v>Plutôt pas confiance </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Les enseignants</c:v>
                </c:pt>
                <c:pt idx="1">
                  <c:v>Les familles</c:v>
                </c:pt>
                <c:pt idx="2">
                  <c:v>Les collectivités locales </c:v>
                </c:pt>
                <c:pt idx="3">
                  <c:v>Les entreprises spécialisées dans l’éducation (cours particuliers, accompagnement scolaire, aide aux devoirs…)</c:v>
                </c:pt>
                <c:pt idx="4">
                  <c:v>Les petites et moyennes entreprises </c:v>
                </c:pt>
                <c:pt idx="5">
                  <c:v>Les associations de parents d’élèves</c:v>
                </c:pt>
                <c:pt idx="6">
                  <c:v>Les citoyens</c:v>
                </c:pt>
                <c:pt idx="7">
                  <c:v>Les associations et organisations non gouvernementales (ONG) </c:v>
                </c:pt>
                <c:pt idx="8">
                  <c:v>L’État </c:v>
                </c:pt>
                <c:pt idx="9">
                  <c:v>L’Union européenne </c:v>
                </c:pt>
                <c:pt idx="10">
                  <c:v>Les syndicats d’enseignants</c:v>
                </c:pt>
                <c:pt idx="11">
                  <c:v>Les grandes entreprises </c:v>
                </c:pt>
              </c:strCache>
            </c:strRef>
          </c:cat>
          <c:val>
            <c:numRef>
              <c:f>Feuil1!$D$2:$D$13</c:f>
              <c:numCache>
                <c:formatCode>##0</c:formatCode>
                <c:ptCount val="12"/>
                <c:pt idx="0">
                  <c:v>20</c:v>
                </c:pt>
                <c:pt idx="1">
                  <c:v>22</c:v>
                </c:pt>
                <c:pt idx="2">
                  <c:v>24</c:v>
                </c:pt>
                <c:pt idx="3">
                  <c:v>26</c:v>
                </c:pt>
                <c:pt idx="4">
                  <c:v>29</c:v>
                </c:pt>
                <c:pt idx="5">
                  <c:v>28</c:v>
                </c:pt>
                <c:pt idx="6">
                  <c:v>31</c:v>
                </c:pt>
                <c:pt idx="7">
                  <c:v>31</c:v>
                </c:pt>
                <c:pt idx="8">
                  <c:v>33</c:v>
                </c:pt>
                <c:pt idx="9">
                  <c:v>34</c:v>
                </c:pt>
                <c:pt idx="10">
                  <c:v>34</c:v>
                </c:pt>
                <c:pt idx="11">
                  <c:v>41</c:v>
                </c:pt>
              </c:numCache>
            </c:numRef>
          </c:val>
          <c:extLst>
            <c:ext xmlns:c16="http://schemas.microsoft.com/office/drawing/2014/chart" uri="{C3380CC4-5D6E-409C-BE32-E72D297353CC}">
              <c16:uniqueId val="{00000006-2CF9-4DF1-8D74-10487A658637}"/>
            </c:ext>
          </c:extLst>
        </c:ser>
        <c:ser>
          <c:idx val="3"/>
          <c:order val="3"/>
          <c:tx>
            <c:strRef>
              <c:f>Feuil1!$E$1</c:f>
              <c:strCache>
                <c:ptCount val="1"/>
                <c:pt idx="0">
                  <c:v>Pas confiance du tout</c:v>
                </c:pt>
              </c:strCache>
            </c:strRef>
          </c:tx>
          <c:spPr>
            <a:solidFill>
              <a:srgbClr val="F0555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Les enseignants</c:v>
                </c:pt>
                <c:pt idx="1">
                  <c:v>Les familles</c:v>
                </c:pt>
                <c:pt idx="2">
                  <c:v>Les collectivités locales </c:v>
                </c:pt>
                <c:pt idx="3">
                  <c:v>Les entreprises spécialisées dans l’éducation (cours particuliers, accompagnement scolaire, aide aux devoirs…)</c:v>
                </c:pt>
                <c:pt idx="4">
                  <c:v>Les petites et moyennes entreprises </c:v>
                </c:pt>
                <c:pt idx="5">
                  <c:v>Les associations de parents d’élèves</c:v>
                </c:pt>
                <c:pt idx="6">
                  <c:v>Les citoyens</c:v>
                </c:pt>
                <c:pt idx="7">
                  <c:v>Les associations et organisations non gouvernementales (ONG) </c:v>
                </c:pt>
                <c:pt idx="8">
                  <c:v>L’État </c:v>
                </c:pt>
                <c:pt idx="9">
                  <c:v>L’Union européenne </c:v>
                </c:pt>
                <c:pt idx="10">
                  <c:v>Les syndicats d’enseignants</c:v>
                </c:pt>
                <c:pt idx="11">
                  <c:v>Les grandes entreprises </c:v>
                </c:pt>
              </c:strCache>
            </c:strRef>
          </c:cat>
          <c:val>
            <c:numRef>
              <c:f>Feuil1!$E$2:$E$13</c:f>
              <c:numCache>
                <c:formatCode>##0</c:formatCode>
                <c:ptCount val="12"/>
                <c:pt idx="0">
                  <c:v>7</c:v>
                </c:pt>
                <c:pt idx="1">
                  <c:v>7</c:v>
                </c:pt>
                <c:pt idx="2">
                  <c:v>9</c:v>
                </c:pt>
                <c:pt idx="3">
                  <c:v>9</c:v>
                </c:pt>
                <c:pt idx="4">
                  <c:v>8</c:v>
                </c:pt>
                <c:pt idx="5">
                  <c:v>10</c:v>
                </c:pt>
                <c:pt idx="6">
                  <c:v>9</c:v>
                </c:pt>
                <c:pt idx="7">
                  <c:v>14</c:v>
                </c:pt>
                <c:pt idx="8">
                  <c:v>18</c:v>
                </c:pt>
                <c:pt idx="9">
                  <c:v>19</c:v>
                </c:pt>
                <c:pt idx="10">
                  <c:v>19</c:v>
                </c:pt>
                <c:pt idx="11">
                  <c:v>13</c:v>
                </c:pt>
              </c:numCache>
            </c:numRef>
          </c:val>
          <c:extLst>
            <c:ext xmlns:c16="http://schemas.microsoft.com/office/drawing/2014/chart" uri="{C3380CC4-5D6E-409C-BE32-E72D297353CC}">
              <c16:uniqueId val="{00000007-2CF9-4DF1-8D74-10487A658637}"/>
            </c:ext>
          </c:extLst>
        </c:ser>
        <c:ser>
          <c:idx val="4"/>
          <c:order val="4"/>
          <c:tx>
            <c:strRef>
              <c:f>Feuil1!$F$1</c:f>
              <c:strCache>
                <c:ptCount val="1"/>
                <c:pt idx="0">
                  <c:v>Ne se prononce pas</c:v>
                </c:pt>
              </c:strCache>
            </c:strRef>
          </c:tx>
          <c:spPr>
            <a:solidFill>
              <a:schemeClr val="bg1">
                <a:lumMod val="75000"/>
              </a:schemeClr>
            </a:solidFill>
            <a:ln w="19050">
              <a:solidFill>
                <a:schemeClr val="bg1"/>
              </a:solidFill>
            </a:ln>
            <a:effectLst/>
          </c:spPr>
          <c:invertIfNegative val="0"/>
          <c:dLbls>
            <c:dLbl>
              <c:idx val="5"/>
              <c:layout>
                <c:manualLayout>
                  <c:x val="1.29693354222797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75-4450-9197-136C3776D51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Les enseignants</c:v>
                </c:pt>
                <c:pt idx="1">
                  <c:v>Les familles</c:v>
                </c:pt>
                <c:pt idx="2">
                  <c:v>Les collectivités locales </c:v>
                </c:pt>
                <c:pt idx="3">
                  <c:v>Les entreprises spécialisées dans l’éducation (cours particuliers, accompagnement scolaire, aide aux devoirs…)</c:v>
                </c:pt>
                <c:pt idx="4">
                  <c:v>Les petites et moyennes entreprises </c:v>
                </c:pt>
                <c:pt idx="5">
                  <c:v>Les associations de parents d’élèves</c:v>
                </c:pt>
                <c:pt idx="6">
                  <c:v>Les citoyens</c:v>
                </c:pt>
                <c:pt idx="7">
                  <c:v>Les associations et organisations non gouvernementales (ONG) </c:v>
                </c:pt>
                <c:pt idx="8">
                  <c:v>L’État </c:v>
                </c:pt>
                <c:pt idx="9">
                  <c:v>L’Union européenne </c:v>
                </c:pt>
                <c:pt idx="10">
                  <c:v>Les syndicats d’enseignants</c:v>
                </c:pt>
                <c:pt idx="11">
                  <c:v>Les grandes entreprises </c:v>
                </c:pt>
              </c:strCache>
            </c:strRef>
          </c:cat>
          <c:val>
            <c:numRef>
              <c:f>Feuil1!$F$2:$F$13</c:f>
              <c:numCache>
                <c:formatCode>##0</c:formatCode>
                <c:ptCount val="12"/>
                <c:pt idx="1">
                  <c:v>1</c:v>
                </c:pt>
                <c:pt idx="3">
                  <c:v>1</c:v>
                </c:pt>
                <c:pt idx="5">
                  <c:v>1</c:v>
                </c:pt>
                <c:pt idx="11">
                  <c:v>1</c:v>
                </c:pt>
              </c:numCache>
            </c:numRef>
          </c:val>
          <c:extLst>
            <c:ext xmlns:c16="http://schemas.microsoft.com/office/drawing/2014/chart" uri="{C3380CC4-5D6E-409C-BE32-E72D297353CC}">
              <c16:uniqueId val="{00000005-F57D-44F7-8795-33DF51556ACE}"/>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200"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200"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200" b="1" i="0" u="none" strike="noStrike" kern="1200" baseline="0">
                <a:solidFill>
                  <a:srgbClr val="F05559"/>
                </a:solidFill>
                <a:latin typeface="+mn-lt"/>
                <a:ea typeface="+mn-ea"/>
                <a:cs typeface="+mn-cs"/>
              </a:defRPr>
            </a:pPr>
            <a:endParaRPr lang="fr-FR"/>
          </a:p>
        </c:txPr>
      </c:legendEntry>
      <c:legendEntry>
        <c:idx val="4"/>
        <c:txPr>
          <a:bodyPr rot="0" spcFirstLastPara="1" vertOverflow="ellipsis" vert="horz" wrap="square" anchor="ctr" anchorCtr="1"/>
          <a:lstStyle/>
          <a:p>
            <a:pPr>
              <a:defRPr sz="1200" b="1" i="0" u="none" strike="noStrike" kern="1200" baseline="0">
                <a:solidFill>
                  <a:schemeClr val="bg1">
                    <a:lumMod val="65000"/>
                  </a:schemeClr>
                </a:solidFill>
                <a:latin typeface="+mn-lt"/>
                <a:ea typeface="+mn-ea"/>
                <a:cs typeface="+mn-cs"/>
              </a:defRPr>
            </a:pPr>
            <a:endParaRPr lang="fr-FR"/>
          </a:p>
        </c:txPr>
      </c:legendEntry>
      <c:layout>
        <c:manualLayout>
          <c:xMode val="edge"/>
          <c:yMode val="edge"/>
          <c:x val="0.3145112492835429"/>
          <c:y val="0.88236278867478146"/>
          <c:w val="0.53851319198660585"/>
          <c:h val="9.8270622707051919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3EAD95"/>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4934656705921"/>
          <c:y val="9.7623345275762941E-2"/>
          <c:w val="0.50180886229763244"/>
          <c:h val="0.6750055363930626"/>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FF5A-4174-A297-646338037C9F}"/>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FF5A-4174-A297-646338037C9F}"/>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FF5A-4174-A297-646338037C9F}"/>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FF5A-4174-A297-646338037C9F}"/>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FF5A-4174-A297-646338037C9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Très intéressé(e)</c:v>
                </c:pt>
                <c:pt idx="1">
                  <c:v>Plutôt intéressé(e)</c:v>
                </c:pt>
                <c:pt idx="2">
                  <c:v>Plutôt pas intéressé(e)</c:v>
                </c:pt>
                <c:pt idx="3">
                  <c:v>Pas du tout intéressé(e)</c:v>
                </c:pt>
              </c:strCache>
            </c:strRef>
          </c:cat>
          <c:val>
            <c:numRef>
              <c:f>Feuil1!$B$2:$B$5</c:f>
              <c:numCache>
                <c:formatCode>General</c:formatCode>
                <c:ptCount val="4"/>
                <c:pt idx="0">
                  <c:v>53</c:v>
                </c:pt>
                <c:pt idx="1">
                  <c:v>39</c:v>
                </c:pt>
                <c:pt idx="2">
                  <c:v>6</c:v>
                </c:pt>
                <c:pt idx="3">
                  <c:v>2</c:v>
                </c:pt>
              </c:numCache>
            </c:numRef>
          </c:val>
          <c:extLst>
            <c:ext xmlns:c16="http://schemas.microsoft.com/office/drawing/2014/chart" uri="{C3380CC4-5D6E-409C-BE32-E72D297353CC}">
              <c16:uniqueId val="{0000000A-FF5A-4174-A297-646338037C9F}"/>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D64449"/>
                </a:solidFill>
                <a:latin typeface="+mn-lt"/>
                <a:ea typeface="+mn-ea"/>
                <a:cs typeface="+mn-cs"/>
              </a:defRPr>
            </a:pPr>
            <a:endParaRPr lang="fr-FR"/>
          </a:p>
        </c:txPr>
      </c:legendEntry>
      <c:layout>
        <c:manualLayout>
          <c:xMode val="edge"/>
          <c:yMode val="edge"/>
          <c:x val="0"/>
          <c:y val="0.93067684928354266"/>
          <c:w val="0.98472457812507985"/>
          <c:h val="5.284143114967131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8170136538795"/>
          <c:y val="3.1213114915260694E-2"/>
          <c:w val="0.69371803701405987"/>
          <c:h val="0.83730877356375366"/>
        </c:manualLayout>
      </c:layout>
      <c:barChart>
        <c:barDir val="bar"/>
        <c:grouping val="percentStacked"/>
        <c:varyColors val="0"/>
        <c:ser>
          <c:idx val="0"/>
          <c:order val="0"/>
          <c:tx>
            <c:strRef>
              <c:f>Feuil1!$B$1</c:f>
              <c:strCache>
                <c:ptCount val="1"/>
                <c:pt idx="0">
                  <c:v>Tout à fait à la hauteur</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Le Président ukrainien, Volodymyr Zelensky</c:v>
                </c:pt>
                <c:pt idx="1">
                  <c:v>Emmanuel Macron</c:v>
                </c:pt>
                <c:pt idx="2">
                  <c:v>L’Union européenne</c:v>
                </c:pt>
                <c:pt idx="3">
                  <c:v>Les Etats-Unis </c:v>
                </c:pt>
              </c:strCache>
            </c:strRef>
          </c:cat>
          <c:val>
            <c:numRef>
              <c:f>Feuil1!$B$2:$B$5</c:f>
              <c:numCache>
                <c:formatCode>General</c:formatCode>
                <c:ptCount val="4"/>
                <c:pt idx="0">
                  <c:v>38</c:v>
                </c:pt>
                <c:pt idx="1">
                  <c:v>18</c:v>
                </c:pt>
                <c:pt idx="2">
                  <c:v>14</c:v>
                </c:pt>
                <c:pt idx="3">
                  <c:v>12</c:v>
                </c:pt>
              </c:numCache>
            </c:numRef>
          </c:val>
          <c:extLst>
            <c:ext xmlns:c16="http://schemas.microsoft.com/office/drawing/2014/chart" uri="{C3380CC4-5D6E-409C-BE32-E72D297353CC}">
              <c16:uniqueId val="{00000000-CC75-4617-B47B-8F470F50D455}"/>
            </c:ext>
          </c:extLst>
        </c:ser>
        <c:ser>
          <c:idx val="1"/>
          <c:order val="1"/>
          <c:tx>
            <c:strRef>
              <c:f>Feuil1!$C$1</c:f>
              <c:strCache>
                <c:ptCount val="1"/>
                <c:pt idx="0">
                  <c:v>Plutôt à la hauteur</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Le Président ukrainien, Volodymyr Zelensky</c:v>
                </c:pt>
                <c:pt idx="1">
                  <c:v>Emmanuel Macron</c:v>
                </c:pt>
                <c:pt idx="2">
                  <c:v>L’Union européenne</c:v>
                </c:pt>
                <c:pt idx="3">
                  <c:v>Les Etats-Unis </c:v>
                </c:pt>
              </c:strCache>
            </c:strRef>
          </c:cat>
          <c:val>
            <c:numRef>
              <c:f>Feuil1!$C$2:$C$5</c:f>
              <c:numCache>
                <c:formatCode>General</c:formatCode>
                <c:ptCount val="4"/>
                <c:pt idx="0">
                  <c:v>41</c:v>
                </c:pt>
                <c:pt idx="1">
                  <c:v>40</c:v>
                </c:pt>
                <c:pt idx="2">
                  <c:v>39</c:v>
                </c:pt>
                <c:pt idx="3">
                  <c:v>37</c:v>
                </c:pt>
              </c:numCache>
            </c:numRef>
          </c:val>
          <c:extLst>
            <c:ext xmlns:c16="http://schemas.microsoft.com/office/drawing/2014/chart" uri="{C3380CC4-5D6E-409C-BE32-E72D297353CC}">
              <c16:uniqueId val="{00000001-CC75-4617-B47B-8F470F50D455}"/>
            </c:ext>
          </c:extLst>
        </c:ser>
        <c:ser>
          <c:idx val="2"/>
          <c:order val="2"/>
          <c:tx>
            <c:strRef>
              <c:f>Feuil1!$D$1</c:f>
              <c:strCache>
                <c:ptCount val="1"/>
                <c:pt idx="0">
                  <c:v>Plutôt pas à la hauteur</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Le Président ukrainien, Volodymyr Zelensky</c:v>
                </c:pt>
                <c:pt idx="1">
                  <c:v>Emmanuel Macron</c:v>
                </c:pt>
                <c:pt idx="2">
                  <c:v>L’Union européenne</c:v>
                </c:pt>
                <c:pt idx="3">
                  <c:v>Les Etats-Unis </c:v>
                </c:pt>
              </c:strCache>
            </c:strRef>
          </c:cat>
          <c:val>
            <c:numRef>
              <c:f>Feuil1!$D$2:$D$5</c:f>
              <c:numCache>
                <c:formatCode>General</c:formatCode>
                <c:ptCount val="4"/>
                <c:pt idx="0">
                  <c:v>14</c:v>
                </c:pt>
                <c:pt idx="1">
                  <c:v>24</c:v>
                </c:pt>
                <c:pt idx="2">
                  <c:v>31</c:v>
                </c:pt>
                <c:pt idx="3">
                  <c:v>35</c:v>
                </c:pt>
              </c:numCache>
            </c:numRef>
          </c:val>
          <c:extLst>
            <c:ext xmlns:c16="http://schemas.microsoft.com/office/drawing/2014/chart" uri="{C3380CC4-5D6E-409C-BE32-E72D297353CC}">
              <c16:uniqueId val="{00000002-CC75-4617-B47B-8F470F50D455}"/>
            </c:ext>
          </c:extLst>
        </c:ser>
        <c:ser>
          <c:idx val="3"/>
          <c:order val="3"/>
          <c:tx>
            <c:strRef>
              <c:f>Feuil1!$E$1</c:f>
              <c:strCache>
                <c:ptCount val="1"/>
                <c:pt idx="0">
                  <c:v>Pas du tout à la hauteur</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Le Président ukrainien, Volodymyr Zelensky</c:v>
                </c:pt>
                <c:pt idx="1">
                  <c:v>Emmanuel Macron</c:v>
                </c:pt>
                <c:pt idx="2">
                  <c:v>L’Union européenne</c:v>
                </c:pt>
                <c:pt idx="3">
                  <c:v>Les Etats-Unis </c:v>
                </c:pt>
              </c:strCache>
            </c:strRef>
          </c:cat>
          <c:val>
            <c:numRef>
              <c:f>Feuil1!$E$2:$E$5</c:f>
              <c:numCache>
                <c:formatCode>General</c:formatCode>
                <c:ptCount val="4"/>
                <c:pt idx="0">
                  <c:v>7</c:v>
                </c:pt>
                <c:pt idx="1">
                  <c:v>18</c:v>
                </c:pt>
                <c:pt idx="2">
                  <c:v>16</c:v>
                </c:pt>
                <c:pt idx="3">
                  <c:v>16</c:v>
                </c:pt>
              </c:numCache>
            </c:numRef>
          </c:val>
          <c:extLst>
            <c:ext xmlns:c16="http://schemas.microsoft.com/office/drawing/2014/chart" uri="{C3380CC4-5D6E-409C-BE32-E72D297353CC}">
              <c16:uniqueId val="{00000003-CC75-4617-B47B-8F470F50D455}"/>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D64449"/>
                </a:solidFill>
                <a:latin typeface="+mn-lt"/>
                <a:ea typeface="+mn-ea"/>
                <a:cs typeface="+mn-cs"/>
              </a:defRPr>
            </a:pPr>
            <a:endParaRPr lang="fr-FR"/>
          </a:p>
        </c:txPr>
      </c:legendEntry>
      <c:layout>
        <c:manualLayout>
          <c:xMode val="edge"/>
          <c:yMode val="edge"/>
          <c:x val="0.15104923011567448"/>
          <c:y val="0.90697814801400456"/>
          <c:w val="0.80610941423039539"/>
          <c:h val="7.741525045038266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 tourisme</c:v>
                </c:pt>
                <c:pt idx="1">
                  <c:v>La réindustrialisation</c:v>
                </c:pt>
                <c:pt idx="2">
                  <c:v>Le vaccin contre la covid-19</c:v>
                </c:pt>
                <c:pt idx="3">
                  <c:v>Les mobilités du quotidien</c:v>
                </c:pt>
                <c:pt idx="4">
                  <c:v>La sécurité</c:v>
                </c:pt>
                <c:pt idx="5">
                  <c:v>La qualité de l'éducation</c:v>
                </c:pt>
                <c:pt idx="6">
                  <c:v>L'accès aux soins de santé</c:v>
                </c:pt>
                <c:pt idx="7">
                  <c:v>La laïcité</c:v>
                </c:pt>
                <c:pt idx="8">
                  <c:v>Le dérèglement climatique</c:v>
                </c:pt>
                <c:pt idx="9">
                  <c:v>L'accès à un logement de qualité</c:v>
                </c:pt>
                <c:pt idx="10">
                  <c:v>Le pouvoir d'achat</c:v>
                </c:pt>
                <c:pt idx="11">
                  <c:v>Les retraites</c:v>
                </c:pt>
              </c:strCache>
            </c:strRef>
          </c:cat>
          <c:val>
            <c:numRef>
              <c:f>Feuil1!$B$2:$B$13</c:f>
              <c:numCache>
                <c:formatCode>General</c:formatCode>
                <c:ptCount val="12"/>
                <c:pt idx="0">
                  <c:v>78</c:v>
                </c:pt>
                <c:pt idx="1">
                  <c:v>73</c:v>
                </c:pt>
                <c:pt idx="2">
                  <c:v>69</c:v>
                </c:pt>
                <c:pt idx="3">
                  <c:v>69</c:v>
                </c:pt>
                <c:pt idx="4">
                  <c:v>67</c:v>
                </c:pt>
                <c:pt idx="5">
                  <c:v>67</c:v>
                </c:pt>
                <c:pt idx="6">
                  <c:v>66</c:v>
                </c:pt>
                <c:pt idx="7">
                  <c:v>63</c:v>
                </c:pt>
                <c:pt idx="8">
                  <c:v>62</c:v>
                </c:pt>
                <c:pt idx="9">
                  <c:v>62</c:v>
                </c:pt>
                <c:pt idx="10">
                  <c:v>56.000000000000007</c:v>
                </c:pt>
                <c:pt idx="11">
                  <c:v>46</c:v>
                </c:pt>
              </c:numCache>
            </c:numRef>
          </c:val>
          <c:extLst>
            <c:ext xmlns:c16="http://schemas.microsoft.com/office/drawing/2014/chart" uri="{C3380CC4-5D6E-409C-BE32-E72D297353CC}">
              <c16:uniqueId val="{0000000C-0BA7-4608-9082-8718FD92CB3C}"/>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39277860537703"/>
          <c:y val="2.7451152012058253E-2"/>
          <c:w val="0.55336391855714406"/>
          <c:h val="0.93825397633645102"/>
        </c:manualLayout>
      </c:layout>
      <c:barChart>
        <c:barDir val="bar"/>
        <c:grouping val="clustered"/>
        <c:varyColors val="0"/>
        <c:ser>
          <c:idx val="0"/>
          <c:order val="0"/>
          <c:tx>
            <c:strRef>
              <c:f>Feuil1!$B$1</c:f>
              <c:strCache>
                <c:ptCount val="1"/>
                <c:pt idx="0">
                  <c:v>%</c:v>
                </c:pt>
              </c:strCache>
            </c:strRef>
          </c:tx>
          <c:spPr>
            <a:solidFill>
              <a:srgbClr val="58A291"/>
            </a:solidFill>
            <a:ln w="19050">
              <a:solidFill>
                <a:schemeClr val="bg1"/>
              </a:solidFill>
            </a:ln>
            <a:effectLst/>
          </c:spPr>
          <c:invertIfNegative val="0"/>
          <c:dPt>
            <c:idx val="0"/>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1-CF9B-4287-BAC2-D311F6DDD0C8}"/>
              </c:ext>
            </c:extLst>
          </c:dPt>
          <c:dPt>
            <c:idx val="1"/>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3-CF9B-4287-BAC2-D311F6DDD0C8}"/>
              </c:ext>
            </c:extLst>
          </c:dPt>
          <c:dPt>
            <c:idx val="2"/>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5-CF9B-4287-BAC2-D311F6DDD0C8}"/>
              </c:ext>
            </c:extLst>
          </c:dPt>
          <c:dPt>
            <c:idx val="3"/>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7-CF9B-4287-BAC2-D311F6DDD0C8}"/>
              </c:ext>
            </c:extLst>
          </c:dPt>
          <c:dPt>
            <c:idx val="4"/>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9-CF9B-4287-BAC2-D311F6DDD0C8}"/>
              </c:ext>
            </c:extLst>
          </c:dPt>
          <c:dPt>
            <c:idx val="7"/>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B-CF9B-4287-BAC2-D311F6DDD0C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A29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La France Insoumise</c:v>
                </c:pt>
                <c:pt idx="1">
                  <c:v>Parti socialiste</c:v>
                </c:pt>
                <c:pt idx="2">
                  <c:v>EELV</c:v>
                </c:pt>
                <c:pt idx="3">
                  <c:v>Ensemble Citoyens !</c:v>
                </c:pt>
                <c:pt idx="4">
                  <c:v>Les Républicains</c:v>
                </c:pt>
                <c:pt idx="5">
                  <c:v>RN</c:v>
                </c:pt>
                <c:pt idx="6">
                  <c:v>Reconquête !</c:v>
                </c:pt>
              </c:strCache>
            </c:strRef>
          </c:cat>
          <c:val>
            <c:numRef>
              <c:f>Feuil1!$B$2:$B$8</c:f>
              <c:numCache>
                <c:formatCode>General</c:formatCode>
                <c:ptCount val="7"/>
                <c:pt idx="0">
                  <c:v>35</c:v>
                </c:pt>
                <c:pt idx="1">
                  <c:v>66</c:v>
                </c:pt>
                <c:pt idx="2">
                  <c:v>58</c:v>
                </c:pt>
                <c:pt idx="3">
                  <c:v>88</c:v>
                </c:pt>
                <c:pt idx="4">
                  <c:v>69</c:v>
                </c:pt>
                <c:pt idx="5">
                  <c:v>41</c:v>
                </c:pt>
                <c:pt idx="6">
                  <c:v>29</c:v>
                </c:pt>
              </c:numCache>
            </c:numRef>
          </c:val>
          <c:extLst>
            <c:ext xmlns:c16="http://schemas.microsoft.com/office/drawing/2014/chart" uri="{C3380CC4-5D6E-409C-BE32-E72D297353CC}">
              <c16:uniqueId val="{0000000C-CF9B-4287-BAC2-D311F6DDD0C8}"/>
            </c:ext>
          </c:extLst>
        </c:ser>
        <c:dLbls>
          <c:showLegendKey val="0"/>
          <c:showVal val="0"/>
          <c:showCatName val="0"/>
          <c:showSerName val="0"/>
          <c:showPercent val="0"/>
          <c:showBubbleSize val="0"/>
        </c:dLbls>
        <c:gapWidth val="57"/>
        <c:axId val="491109240"/>
        <c:axId val="491110416"/>
      </c:barChart>
      <c:valAx>
        <c:axId val="491110416"/>
        <c:scaling>
          <c:orientation val="minMax"/>
          <c:max val="100"/>
          <c:min val="0"/>
        </c:scaling>
        <c:delete val="1"/>
        <c:axPos val="t"/>
        <c:numFmt formatCode="General" sourceLinked="1"/>
        <c:majorTickMark val="out"/>
        <c:minorTickMark val="none"/>
        <c:tickLblPos val="nextTo"/>
        <c:crossAx val="491109240"/>
        <c:crosses val="autoZero"/>
        <c:crossBetween val="between"/>
      </c:valAx>
      <c:catAx>
        <c:axId val="49110924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bg2">
                    <a:lumMod val="25000"/>
                  </a:schemeClr>
                </a:solidFill>
                <a:latin typeface="+mn-lt"/>
                <a:ea typeface="+mn-ea"/>
                <a:cs typeface="+mn-cs"/>
              </a:defRPr>
            </a:pPr>
            <a:endParaRPr lang="fr-FR"/>
          </a:p>
        </c:txPr>
        <c:crossAx val="491110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8170136538795"/>
          <c:y val="3.1213114915260694E-2"/>
          <c:w val="0.69371803701405987"/>
          <c:h val="0.83730877356375366"/>
        </c:manualLayout>
      </c:layout>
      <c:barChart>
        <c:barDir val="bar"/>
        <c:grouping val="percentStacked"/>
        <c:varyColors val="0"/>
        <c:ser>
          <c:idx val="0"/>
          <c:order val="0"/>
          <c:tx>
            <c:strRef>
              <c:f>Feuil1!$B$1</c:f>
              <c:strCache>
                <c:ptCount val="1"/>
                <c:pt idx="0">
                  <c:v>Tout à fait à la hauteur</c:v>
                </c:pt>
              </c:strCache>
            </c:strRef>
          </c:tx>
          <c:spPr>
            <a:solidFill>
              <a:srgbClr val="3EAD9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Jean-Luc Mélenchon</c:v>
                </c:pt>
                <c:pt idx="1">
                  <c:v>Marine Le Pen</c:v>
                </c:pt>
                <c:pt idx="2">
                  <c:v>Valérie Pécresse</c:v>
                </c:pt>
                <c:pt idx="3">
                  <c:v>Yannick Jadot</c:v>
                </c:pt>
                <c:pt idx="4">
                  <c:v>Fabien Roussel</c:v>
                </c:pt>
                <c:pt idx="5">
                  <c:v>Anne Hidalgo</c:v>
                </c:pt>
                <c:pt idx="6">
                  <c:v>Éric Zemmour</c:v>
                </c:pt>
              </c:strCache>
            </c:strRef>
          </c:cat>
          <c:val>
            <c:numRef>
              <c:f>Feuil1!$B$2:$B$8</c:f>
              <c:numCache>
                <c:formatCode>General</c:formatCode>
                <c:ptCount val="7"/>
                <c:pt idx="0">
                  <c:v>8</c:v>
                </c:pt>
                <c:pt idx="1">
                  <c:v>7</c:v>
                </c:pt>
                <c:pt idx="2">
                  <c:v>6</c:v>
                </c:pt>
                <c:pt idx="3">
                  <c:v>6</c:v>
                </c:pt>
                <c:pt idx="4">
                  <c:v>5</c:v>
                </c:pt>
                <c:pt idx="5">
                  <c:v>4</c:v>
                </c:pt>
                <c:pt idx="6">
                  <c:v>7</c:v>
                </c:pt>
              </c:numCache>
            </c:numRef>
          </c:val>
          <c:extLst>
            <c:ext xmlns:c16="http://schemas.microsoft.com/office/drawing/2014/chart" uri="{C3380CC4-5D6E-409C-BE32-E72D297353CC}">
              <c16:uniqueId val="{00000000-CC75-4617-B47B-8F470F50D455}"/>
            </c:ext>
          </c:extLst>
        </c:ser>
        <c:ser>
          <c:idx val="1"/>
          <c:order val="1"/>
          <c:tx>
            <c:strRef>
              <c:f>Feuil1!$C$1</c:f>
              <c:strCache>
                <c:ptCount val="1"/>
                <c:pt idx="0">
                  <c:v>Plutôt à la hauteur</c:v>
                </c:pt>
              </c:strCache>
            </c:strRef>
          </c:tx>
          <c:spPr>
            <a:solidFill>
              <a:srgbClr val="8ED6C7"/>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Jean-Luc Mélenchon</c:v>
                </c:pt>
                <c:pt idx="1">
                  <c:v>Marine Le Pen</c:v>
                </c:pt>
                <c:pt idx="2">
                  <c:v>Valérie Pécresse</c:v>
                </c:pt>
                <c:pt idx="3">
                  <c:v>Yannick Jadot</c:v>
                </c:pt>
                <c:pt idx="4">
                  <c:v>Fabien Roussel</c:v>
                </c:pt>
                <c:pt idx="5">
                  <c:v>Anne Hidalgo</c:v>
                </c:pt>
                <c:pt idx="6">
                  <c:v>Éric Zemmour</c:v>
                </c:pt>
              </c:strCache>
            </c:strRef>
          </c:cat>
          <c:val>
            <c:numRef>
              <c:f>Feuil1!$C$2:$C$8</c:f>
              <c:numCache>
                <c:formatCode>General</c:formatCode>
                <c:ptCount val="7"/>
                <c:pt idx="0">
                  <c:v>21</c:v>
                </c:pt>
                <c:pt idx="1">
                  <c:v>21</c:v>
                </c:pt>
                <c:pt idx="2">
                  <c:v>21</c:v>
                </c:pt>
                <c:pt idx="3">
                  <c:v>20</c:v>
                </c:pt>
                <c:pt idx="4">
                  <c:v>19</c:v>
                </c:pt>
                <c:pt idx="5">
                  <c:v>20</c:v>
                </c:pt>
                <c:pt idx="6">
                  <c:v>14</c:v>
                </c:pt>
              </c:numCache>
            </c:numRef>
          </c:val>
          <c:extLst>
            <c:ext xmlns:c16="http://schemas.microsoft.com/office/drawing/2014/chart" uri="{C3380CC4-5D6E-409C-BE32-E72D297353CC}">
              <c16:uniqueId val="{00000001-CC75-4617-B47B-8F470F50D455}"/>
            </c:ext>
          </c:extLst>
        </c:ser>
        <c:ser>
          <c:idx val="2"/>
          <c:order val="2"/>
          <c:tx>
            <c:strRef>
              <c:f>Feuil1!$D$1</c:f>
              <c:strCache>
                <c:ptCount val="1"/>
                <c:pt idx="0">
                  <c:v>Plutôt pas à la hauteur</c:v>
                </c:pt>
              </c:strCache>
            </c:strRef>
          </c:tx>
          <c:spPr>
            <a:solidFill>
              <a:srgbClr val="F2727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Jean-Luc Mélenchon</c:v>
                </c:pt>
                <c:pt idx="1">
                  <c:v>Marine Le Pen</c:v>
                </c:pt>
                <c:pt idx="2">
                  <c:v>Valérie Pécresse</c:v>
                </c:pt>
                <c:pt idx="3">
                  <c:v>Yannick Jadot</c:v>
                </c:pt>
                <c:pt idx="4">
                  <c:v>Fabien Roussel</c:v>
                </c:pt>
                <c:pt idx="5">
                  <c:v>Anne Hidalgo</c:v>
                </c:pt>
                <c:pt idx="6">
                  <c:v>Éric Zemmour</c:v>
                </c:pt>
              </c:strCache>
            </c:strRef>
          </c:cat>
          <c:val>
            <c:numRef>
              <c:f>Feuil1!$D$2:$D$8</c:f>
              <c:numCache>
                <c:formatCode>General</c:formatCode>
                <c:ptCount val="7"/>
                <c:pt idx="0">
                  <c:v>31</c:v>
                </c:pt>
                <c:pt idx="1">
                  <c:v>31</c:v>
                </c:pt>
                <c:pt idx="2">
                  <c:v>35</c:v>
                </c:pt>
                <c:pt idx="3">
                  <c:v>36</c:v>
                </c:pt>
                <c:pt idx="4">
                  <c:v>35</c:v>
                </c:pt>
                <c:pt idx="5">
                  <c:v>33</c:v>
                </c:pt>
                <c:pt idx="6">
                  <c:v>27</c:v>
                </c:pt>
              </c:numCache>
            </c:numRef>
          </c:val>
          <c:extLst>
            <c:ext xmlns:c16="http://schemas.microsoft.com/office/drawing/2014/chart" uri="{C3380CC4-5D6E-409C-BE32-E72D297353CC}">
              <c16:uniqueId val="{00000002-CC75-4617-B47B-8F470F50D455}"/>
            </c:ext>
          </c:extLst>
        </c:ser>
        <c:ser>
          <c:idx val="3"/>
          <c:order val="3"/>
          <c:tx>
            <c:strRef>
              <c:f>Feuil1!$E$1</c:f>
              <c:strCache>
                <c:ptCount val="1"/>
                <c:pt idx="0">
                  <c:v>Pas du tout à la hauteur</c:v>
                </c:pt>
              </c:strCache>
            </c:strRef>
          </c:tx>
          <c:spPr>
            <a:solidFill>
              <a:srgbClr val="D64449"/>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F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Jean-Luc Mélenchon</c:v>
                </c:pt>
                <c:pt idx="1">
                  <c:v>Marine Le Pen</c:v>
                </c:pt>
                <c:pt idx="2">
                  <c:v>Valérie Pécresse</c:v>
                </c:pt>
                <c:pt idx="3">
                  <c:v>Yannick Jadot</c:v>
                </c:pt>
                <c:pt idx="4">
                  <c:v>Fabien Roussel</c:v>
                </c:pt>
                <c:pt idx="5">
                  <c:v>Anne Hidalgo</c:v>
                </c:pt>
                <c:pt idx="6">
                  <c:v>Éric Zemmour</c:v>
                </c:pt>
              </c:strCache>
            </c:strRef>
          </c:cat>
          <c:val>
            <c:numRef>
              <c:f>Feuil1!$E$2:$E$8</c:f>
              <c:numCache>
                <c:formatCode>General</c:formatCode>
                <c:ptCount val="7"/>
                <c:pt idx="0">
                  <c:v>40</c:v>
                </c:pt>
                <c:pt idx="1">
                  <c:v>41</c:v>
                </c:pt>
                <c:pt idx="2">
                  <c:v>38</c:v>
                </c:pt>
                <c:pt idx="3">
                  <c:v>38</c:v>
                </c:pt>
                <c:pt idx="4">
                  <c:v>41</c:v>
                </c:pt>
                <c:pt idx="5">
                  <c:v>43</c:v>
                </c:pt>
                <c:pt idx="6">
                  <c:v>52</c:v>
                </c:pt>
              </c:numCache>
            </c:numRef>
          </c:val>
          <c:extLst>
            <c:ext xmlns:c16="http://schemas.microsoft.com/office/drawing/2014/chart" uri="{C3380CC4-5D6E-409C-BE32-E72D297353CC}">
              <c16:uniqueId val="{00000003-CC75-4617-B47B-8F470F50D455}"/>
            </c:ext>
          </c:extLst>
        </c:ser>
        <c:dLbls>
          <c:showLegendKey val="0"/>
          <c:showVal val="0"/>
          <c:showCatName val="0"/>
          <c:showSerName val="0"/>
          <c:showPercent val="0"/>
          <c:showBubbleSize val="0"/>
        </c:dLbls>
        <c:gapWidth val="85"/>
        <c:overlap val="100"/>
        <c:axId val="532958432"/>
        <c:axId val="616264776"/>
      </c:barChart>
      <c:catAx>
        <c:axId val="532958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fr-FR"/>
          </a:p>
        </c:txPr>
        <c:crossAx val="616264776"/>
        <c:crosses val="autoZero"/>
        <c:auto val="1"/>
        <c:lblAlgn val="ctr"/>
        <c:lblOffset val="100"/>
        <c:noMultiLvlLbl val="0"/>
      </c:catAx>
      <c:valAx>
        <c:axId val="616264776"/>
        <c:scaling>
          <c:orientation val="minMax"/>
        </c:scaling>
        <c:delete val="1"/>
        <c:axPos val="t"/>
        <c:numFmt formatCode="0%" sourceLinked="1"/>
        <c:majorTickMark val="none"/>
        <c:minorTickMark val="none"/>
        <c:tickLblPos val="nextTo"/>
        <c:crossAx val="532958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D64449"/>
                </a:solidFill>
                <a:latin typeface="+mn-lt"/>
                <a:ea typeface="+mn-ea"/>
                <a:cs typeface="+mn-cs"/>
              </a:defRPr>
            </a:pPr>
            <a:endParaRPr lang="fr-FR"/>
          </a:p>
        </c:txPr>
      </c:legendEntry>
      <c:layout>
        <c:manualLayout>
          <c:xMode val="edge"/>
          <c:yMode val="edge"/>
          <c:x val="0.15104923011567448"/>
          <c:y val="0.90697814801400456"/>
          <c:w val="0.80610941423039539"/>
          <c:h val="7.741525045038266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88917007687268"/>
          <c:y val="9.7623345275762941E-2"/>
          <c:w val="0.50180886229763244"/>
          <c:h val="0.6750055363930626"/>
        </c:manualLayout>
      </c:layout>
      <c:doughnutChart>
        <c:varyColors val="1"/>
        <c:ser>
          <c:idx val="0"/>
          <c:order val="0"/>
          <c:tx>
            <c:strRef>
              <c:f>Feuil1!$B$1</c:f>
              <c:strCache>
                <c:ptCount val="1"/>
                <c:pt idx="0">
                  <c:v>%</c:v>
                </c:pt>
              </c:strCache>
            </c:strRef>
          </c:tx>
          <c:dPt>
            <c:idx val="0"/>
            <c:bubble3D val="0"/>
            <c:spPr>
              <a:solidFill>
                <a:srgbClr val="3EAD95"/>
              </a:solidFill>
              <a:ln w="19050">
                <a:solidFill>
                  <a:schemeClr val="lt1"/>
                </a:solidFill>
              </a:ln>
              <a:effectLst/>
            </c:spPr>
            <c:extLst>
              <c:ext xmlns:c16="http://schemas.microsoft.com/office/drawing/2014/chart" uri="{C3380CC4-5D6E-409C-BE32-E72D297353CC}">
                <c16:uniqueId val="{00000001-FF5A-4174-A297-646338037C9F}"/>
              </c:ext>
            </c:extLst>
          </c:dPt>
          <c:dPt>
            <c:idx val="1"/>
            <c:bubble3D val="0"/>
            <c:spPr>
              <a:solidFill>
                <a:srgbClr val="8ED6C7"/>
              </a:solidFill>
              <a:ln w="19050">
                <a:solidFill>
                  <a:schemeClr val="lt1"/>
                </a:solidFill>
              </a:ln>
              <a:effectLst/>
            </c:spPr>
            <c:extLst>
              <c:ext xmlns:c16="http://schemas.microsoft.com/office/drawing/2014/chart" uri="{C3380CC4-5D6E-409C-BE32-E72D297353CC}">
                <c16:uniqueId val="{00000003-FF5A-4174-A297-646338037C9F}"/>
              </c:ext>
            </c:extLst>
          </c:dPt>
          <c:dPt>
            <c:idx val="2"/>
            <c:bubble3D val="0"/>
            <c:spPr>
              <a:solidFill>
                <a:srgbClr val="F27275"/>
              </a:solidFill>
              <a:ln w="19050">
                <a:solidFill>
                  <a:schemeClr val="lt1"/>
                </a:solidFill>
              </a:ln>
              <a:effectLst/>
            </c:spPr>
            <c:extLst>
              <c:ext xmlns:c16="http://schemas.microsoft.com/office/drawing/2014/chart" uri="{C3380CC4-5D6E-409C-BE32-E72D297353CC}">
                <c16:uniqueId val="{00000005-FF5A-4174-A297-646338037C9F}"/>
              </c:ext>
            </c:extLst>
          </c:dPt>
          <c:dPt>
            <c:idx val="3"/>
            <c:bubble3D val="0"/>
            <c:spPr>
              <a:solidFill>
                <a:srgbClr val="D64449"/>
              </a:solidFill>
              <a:ln w="19050">
                <a:solidFill>
                  <a:schemeClr val="lt1"/>
                </a:solidFill>
              </a:ln>
              <a:effectLst/>
            </c:spPr>
            <c:extLst>
              <c:ext xmlns:c16="http://schemas.microsoft.com/office/drawing/2014/chart" uri="{C3380CC4-5D6E-409C-BE32-E72D297353CC}">
                <c16:uniqueId val="{00000007-FF5A-4174-A297-646338037C9F}"/>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FF5A-4174-A297-646338037C9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Un rôle très important</c:v>
                </c:pt>
                <c:pt idx="1">
                  <c:v>Un rôle plutôt important</c:v>
                </c:pt>
                <c:pt idx="2">
                  <c:v>Un rôle plutôt pas important</c:v>
                </c:pt>
                <c:pt idx="3">
                  <c:v>Un rôle pas du tout important  </c:v>
                </c:pt>
              </c:strCache>
            </c:strRef>
          </c:cat>
          <c:val>
            <c:numRef>
              <c:f>Feuil1!$B$2:$B$5</c:f>
              <c:numCache>
                <c:formatCode>General</c:formatCode>
                <c:ptCount val="4"/>
                <c:pt idx="0">
                  <c:v>27</c:v>
                </c:pt>
                <c:pt idx="1">
                  <c:v>38</c:v>
                </c:pt>
                <c:pt idx="2">
                  <c:v>20</c:v>
                </c:pt>
                <c:pt idx="3">
                  <c:v>15</c:v>
                </c:pt>
              </c:numCache>
            </c:numRef>
          </c:val>
          <c:extLst>
            <c:ext xmlns:c16="http://schemas.microsoft.com/office/drawing/2014/chart" uri="{C3380CC4-5D6E-409C-BE32-E72D297353CC}">
              <c16:uniqueId val="{0000000A-FF5A-4174-A297-646338037C9F}"/>
            </c:ext>
          </c:extLst>
        </c:ser>
        <c:dLbls>
          <c:showLegendKey val="0"/>
          <c:showVal val="0"/>
          <c:showCatName val="0"/>
          <c:showSerName val="0"/>
          <c:showPercent val="0"/>
          <c:showBubbleSize val="0"/>
          <c:showLeaderLines val="1"/>
        </c:dLbls>
        <c:firstSliceAng val="270"/>
        <c:holeSize val="50"/>
      </c:doughnutChart>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3EAD95"/>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8ED6C7"/>
                </a:solidFill>
                <a:latin typeface="+mn-lt"/>
                <a:ea typeface="+mn-ea"/>
                <a:cs typeface="+mn-cs"/>
              </a:defRPr>
            </a:pPr>
            <a:endParaRPr lang="fr-FR"/>
          </a:p>
        </c:txPr>
      </c:legendEntry>
      <c:legendEntry>
        <c:idx val="2"/>
        <c:txPr>
          <a:bodyPr rot="0" spcFirstLastPara="1" vertOverflow="ellipsis" vert="horz" wrap="square" anchor="ctr" anchorCtr="1"/>
          <a:lstStyle/>
          <a:p>
            <a:pPr>
              <a:defRPr sz="1197" b="1" i="0" u="none" strike="noStrike" kern="1200" baseline="0">
                <a:solidFill>
                  <a:srgbClr val="F27275"/>
                </a:solidFill>
                <a:latin typeface="+mn-lt"/>
                <a:ea typeface="+mn-ea"/>
                <a:cs typeface="+mn-cs"/>
              </a:defRPr>
            </a:pPr>
            <a:endParaRPr lang="fr-FR"/>
          </a:p>
        </c:txPr>
      </c:legendEntry>
      <c:legendEntry>
        <c:idx val="3"/>
        <c:txPr>
          <a:bodyPr rot="0" spcFirstLastPara="1" vertOverflow="ellipsis" vert="horz" wrap="square" anchor="ctr" anchorCtr="1"/>
          <a:lstStyle/>
          <a:p>
            <a:pPr>
              <a:defRPr sz="1197" b="1" i="0" u="none" strike="noStrike" kern="1200" baseline="0">
                <a:solidFill>
                  <a:srgbClr val="D64449"/>
                </a:solidFill>
                <a:latin typeface="+mn-lt"/>
                <a:ea typeface="+mn-ea"/>
                <a:cs typeface="+mn-cs"/>
              </a:defRPr>
            </a:pPr>
            <a:endParaRPr lang="fr-FR"/>
          </a:p>
        </c:txPr>
      </c:legendEntry>
      <c:layout>
        <c:manualLayout>
          <c:xMode val="edge"/>
          <c:yMode val="edge"/>
          <c:x val="0"/>
          <c:y val="0.87930723796175791"/>
          <c:w val="0.98472457812507985"/>
          <c:h val="0.1042109957316684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63600396493086"/>
          <c:y val="2.7451302785443037E-2"/>
          <c:w val="0.55336391855714406"/>
          <c:h val="0.93825397633645102"/>
        </c:manualLayout>
      </c:layout>
      <c:barChart>
        <c:barDir val="bar"/>
        <c:grouping val="clustered"/>
        <c:varyColors val="0"/>
        <c:ser>
          <c:idx val="0"/>
          <c:order val="0"/>
          <c:tx>
            <c:strRef>
              <c:f>Feuil1!$B$1</c:f>
              <c:strCache>
                <c:ptCount val="1"/>
                <c:pt idx="0">
                  <c:v>%</c:v>
                </c:pt>
              </c:strCache>
            </c:strRef>
          </c:tx>
          <c:spPr>
            <a:solidFill>
              <a:srgbClr val="58A291"/>
            </a:solidFill>
            <a:ln w="19050">
              <a:solidFill>
                <a:schemeClr val="bg1"/>
              </a:solidFill>
            </a:ln>
            <a:effectLst/>
          </c:spPr>
          <c:invertIfNegative val="0"/>
          <c:dPt>
            <c:idx val="0"/>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1-9D01-498A-8E4A-C14FB884BF61}"/>
              </c:ext>
            </c:extLst>
          </c:dPt>
          <c:dPt>
            <c:idx val="1"/>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3-9D01-498A-8E4A-C14FB884BF61}"/>
              </c:ext>
            </c:extLst>
          </c:dPt>
          <c:dPt>
            <c:idx val="2"/>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5-9D01-498A-8E4A-C14FB884BF61}"/>
              </c:ext>
            </c:extLst>
          </c:dPt>
          <c:dPt>
            <c:idx val="3"/>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7-9D01-498A-8E4A-C14FB884BF61}"/>
              </c:ext>
            </c:extLst>
          </c:dPt>
          <c:dPt>
            <c:idx val="4"/>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9-9D01-498A-8E4A-C14FB884BF61}"/>
              </c:ext>
            </c:extLst>
          </c:dPt>
          <c:dPt>
            <c:idx val="7"/>
            <c:invertIfNegative val="0"/>
            <c:bubble3D val="0"/>
            <c:spPr>
              <a:solidFill>
                <a:srgbClr val="58A291"/>
              </a:solidFill>
              <a:ln w="19050">
                <a:solidFill>
                  <a:schemeClr val="bg1"/>
                </a:solidFill>
              </a:ln>
              <a:effectLst/>
            </c:spPr>
            <c:extLst>
              <c:ext xmlns:c16="http://schemas.microsoft.com/office/drawing/2014/chart" uri="{C3380CC4-5D6E-409C-BE32-E72D297353CC}">
                <c16:uniqueId val="{0000000B-9D01-498A-8E4A-C14FB884BF6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8A29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Jean-Luc Mélenchon</c:v>
                </c:pt>
                <c:pt idx="1">
                  <c:v>Yannick Jadot</c:v>
                </c:pt>
                <c:pt idx="2">
                  <c:v>Emmanuel Macron</c:v>
                </c:pt>
                <c:pt idx="3">
                  <c:v>Valérie Pécresse</c:v>
                </c:pt>
                <c:pt idx="4">
                  <c:v>Marine Le Pen</c:v>
                </c:pt>
                <c:pt idx="5">
                  <c:v>Eric Zemmour</c:v>
                </c:pt>
              </c:strCache>
            </c:strRef>
          </c:cat>
          <c:val>
            <c:numRef>
              <c:f>Feuil1!$B$2:$B$7</c:f>
              <c:numCache>
                <c:formatCode>General</c:formatCode>
                <c:ptCount val="6"/>
                <c:pt idx="0">
                  <c:v>66</c:v>
                </c:pt>
                <c:pt idx="1">
                  <c:v>65</c:v>
                </c:pt>
                <c:pt idx="2">
                  <c:v>75</c:v>
                </c:pt>
                <c:pt idx="3">
                  <c:v>61</c:v>
                </c:pt>
                <c:pt idx="4">
                  <c:v>61</c:v>
                </c:pt>
                <c:pt idx="5">
                  <c:v>58</c:v>
                </c:pt>
              </c:numCache>
            </c:numRef>
          </c:val>
          <c:extLst>
            <c:ext xmlns:c16="http://schemas.microsoft.com/office/drawing/2014/chart" uri="{C3380CC4-5D6E-409C-BE32-E72D297353CC}">
              <c16:uniqueId val="{0000000C-9D01-498A-8E4A-C14FB884BF61}"/>
            </c:ext>
          </c:extLst>
        </c:ser>
        <c:dLbls>
          <c:showLegendKey val="0"/>
          <c:showVal val="0"/>
          <c:showCatName val="0"/>
          <c:showSerName val="0"/>
          <c:showPercent val="0"/>
          <c:showBubbleSize val="0"/>
        </c:dLbls>
        <c:gapWidth val="57"/>
        <c:axId val="491109240"/>
        <c:axId val="491110416"/>
      </c:barChart>
      <c:valAx>
        <c:axId val="491110416"/>
        <c:scaling>
          <c:orientation val="minMax"/>
          <c:max val="100"/>
          <c:min val="0"/>
        </c:scaling>
        <c:delete val="1"/>
        <c:axPos val="t"/>
        <c:numFmt formatCode="General" sourceLinked="1"/>
        <c:majorTickMark val="out"/>
        <c:minorTickMark val="none"/>
        <c:tickLblPos val="nextTo"/>
        <c:crossAx val="491109240"/>
        <c:crosses val="autoZero"/>
        <c:crossBetween val="between"/>
      </c:valAx>
      <c:catAx>
        <c:axId val="49110924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fr-FR"/>
          </a:p>
        </c:txPr>
        <c:crossAx val="491110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17483641384977E-2"/>
          <c:y val="6.7688543574307647E-2"/>
          <c:w val="0.78347158134628769"/>
          <c:h val="0.82147636672281488"/>
        </c:manualLayout>
      </c:layout>
      <c:lineChart>
        <c:grouping val="standard"/>
        <c:varyColors val="0"/>
        <c:ser>
          <c:idx val="4"/>
          <c:order val="2"/>
          <c:tx>
            <c:strRef>
              <c:f>Feuil1!$A$4</c:f>
              <c:strCache>
                <c:ptCount val="1"/>
                <c:pt idx="0">
                  <c:v>Fabien Roussel</c:v>
                </c:pt>
              </c:strCache>
            </c:strRef>
          </c:tx>
          <c:spPr>
            <a:ln w="28575" cap="rnd">
              <a:solidFill>
                <a:srgbClr val="FF0000"/>
              </a:solidFill>
              <a:round/>
            </a:ln>
            <a:effectLst/>
          </c:spPr>
          <c:marker>
            <c:symbol val="none"/>
          </c:marker>
          <c:dLbls>
            <c:dLbl>
              <c:idx val="1"/>
              <c:layout>
                <c:manualLayout>
                  <c:x val="-2.0828798166089433E-2"/>
                  <c:y val="-3.0250975911568694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2F-4452-B5D0-6B87BF357C96}"/>
                </c:ext>
              </c:extLst>
            </c:dLbl>
            <c:dLbl>
              <c:idx val="2"/>
              <c:layout>
                <c:manualLayout>
                  <c:x val="-1.3084714267259398E-2"/>
                  <c:y val="1.7343892855966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42F-4452-B5D0-6B87BF357C96}"/>
                </c:ext>
              </c:extLst>
            </c:dLbl>
            <c:dLbl>
              <c:idx val="3"/>
              <c:layout>
                <c:manualLayout>
                  <c:x val="-1.4191011967092281E-2"/>
                  <c:y val="1.7343892855966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42F-4452-B5D0-6B87BF357C96}"/>
                </c:ext>
              </c:extLst>
            </c:dLbl>
            <c:dLbl>
              <c:idx val="4"/>
              <c:layout>
                <c:manualLayout>
                  <c:x val="-1.0872118867593695E-2"/>
                  <c:y val="1.9864807515263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B88-462A-A775-D6D9572558C6}"/>
                </c:ext>
              </c:extLst>
            </c:dLbl>
            <c:dLbl>
              <c:idx val="5"/>
              <c:layout>
                <c:manualLayout>
                  <c:x val="-1.3084714267259398E-2"/>
                  <c:y val="1.7343892855966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B88-462A-A775-D6D9572558C6}"/>
                </c:ext>
              </c:extLst>
            </c:dLbl>
            <c:dLbl>
              <c:idx val="6"/>
              <c:layout>
                <c:manualLayout>
                  <c:x val="-1.419101196709226E-2"/>
                  <c:y val="1.7343892855966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B88-462A-A775-D6D9572558C6}"/>
                </c:ext>
              </c:extLst>
            </c:dLbl>
            <c:dLbl>
              <c:idx val="12"/>
              <c:layout>
                <c:manualLayout>
                  <c:x val="-6.4469280682622268E-3"/>
                  <c:y val="-1.7948912374197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B88-462A-A775-D6D9572558C6}"/>
                </c:ext>
              </c:extLst>
            </c:dLbl>
            <c:dLbl>
              <c:idx val="13"/>
              <c:layout>
                <c:manualLayout>
                  <c:x val="-2.1935095865922294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4B88-462A-A775-D6D9572558C6}"/>
                </c:ext>
              </c:extLst>
            </c:dLbl>
            <c:dLbl>
              <c:idx val="14"/>
              <c:layout>
                <c:manualLayout>
                  <c:x val="-2.4147691265588019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4B88-462A-A775-D6D9572558C6}"/>
                </c:ext>
              </c:extLst>
            </c:dLbl>
            <c:dLbl>
              <c:idx val="15"/>
              <c:layout>
                <c:manualLayout>
                  <c:x val="-2.6360286665253824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4B88-462A-A775-D6D9572558C6}"/>
                </c:ext>
              </c:extLst>
            </c:dLbl>
            <c:dLbl>
              <c:idx val="16"/>
              <c:layout>
                <c:manualLayout>
                  <c:x val="-2.6360286665253741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4B88-462A-A775-D6D9572558C6}"/>
                </c:ext>
              </c:extLst>
            </c:dLbl>
            <c:dLbl>
              <c:idx val="17"/>
              <c:layout>
                <c:manualLayout>
                  <c:x val="-2.6360286665253741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4B88-462A-A775-D6D9572558C6}"/>
                </c:ext>
              </c:extLst>
            </c:dLbl>
            <c:dLbl>
              <c:idx val="18"/>
              <c:layout>
                <c:manualLayout>
                  <c:x val="-2.4147691265588019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4B88-462A-A775-D6D9572558C6}"/>
                </c:ext>
              </c:extLst>
            </c:dLbl>
            <c:dLbl>
              <c:idx val="19"/>
              <c:layout>
                <c:manualLayout>
                  <c:x val="-2.3041393565755155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4B88-462A-A775-D6D9572558C6}"/>
                </c:ext>
              </c:extLst>
            </c:dLbl>
            <c:dLbl>
              <c:idx val="20"/>
              <c:layout>
                <c:manualLayout>
                  <c:x val="-2.1935095865922214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4B88-462A-A775-D6D9572558C6}"/>
                </c:ext>
              </c:extLst>
            </c:dLbl>
            <c:dLbl>
              <c:idx val="21"/>
              <c:layout>
                <c:manualLayout>
                  <c:x val="-2.3041393565755155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4B88-462A-A775-D6D9572558C6}"/>
                </c:ext>
              </c:extLst>
            </c:dLbl>
            <c:dLbl>
              <c:idx val="22"/>
              <c:layout>
                <c:manualLayout>
                  <c:x val="-2.1935095865922214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4B88-462A-A775-D6D9572558C6}"/>
                </c:ext>
              </c:extLst>
            </c:dLbl>
            <c:dLbl>
              <c:idx val="23"/>
              <c:layout>
                <c:manualLayout>
                  <c:x val="-2.3041393565755155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4B88-462A-A775-D6D9572558C6}"/>
                </c:ext>
              </c:extLst>
            </c:dLbl>
            <c:dLbl>
              <c:idx val="24"/>
              <c:layout>
                <c:manualLayout>
                  <c:x val="-2.3041393565755155E-2"/>
                  <c:y val="3.7511210130345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4B88-462A-A775-D6D9572558C6}"/>
                </c:ext>
              </c:extLst>
            </c:dLbl>
            <c:dLbl>
              <c:idx val="25"/>
              <c:layout>
                <c:manualLayout>
                  <c:x val="-5.3406303684294457E-3"/>
                  <c:y val="-1.2907083055602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B88-462A-A775-D6D9572558C6}"/>
                </c:ext>
              </c:extLst>
            </c:dLbl>
            <c:dLbl>
              <c:idx val="26"/>
              <c:layout>
                <c:manualLayout>
                  <c:x val="-3.3188930994985859E-3"/>
                  <c:y val="-2.2688231933676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8D2-4C14-8925-7DFE06C63A88}"/>
                </c:ext>
              </c:extLst>
            </c:dLbl>
            <c:dLbl>
              <c:idx val="27"/>
              <c:layout>
                <c:manualLayout>
                  <c:x val="-6.6377861989973339E-3"/>
                  <c:y val="-2.0167317274379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96-4111-9951-88CCCB48227B}"/>
                </c:ext>
              </c:extLst>
            </c:dLbl>
            <c:dLbl>
              <c:idx val="28"/>
              <c:layout>
                <c:manualLayout>
                  <c:x val="-1.1978416567426698E-2"/>
                  <c:y val="-2.2385722174560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B5B-4CAA-8FE3-E2F15804F866}"/>
                </c:ext>
              </c:extLst>
            </c:dLbl>
            <c:dLbl>
              <c:idx val="29"/>
              <c:layout>
                <c:manualLayout>
                  <c:x val="-4.4251907993314481E-3"/>
                  <c:y val="-2.2688231933676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EE1-4F7B-BA7A-C813C3C58A95}"/>
                </c:ext>
              </c:extLst>
            </c:dLbl>
            <c:dLbl>
              <c:idx val="30"/>
              <c:layout>
                <c:manualLayout>
                  <c:x val="-1.5297309666925123E-2"/>
                  <c:y val="1.4822978196668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9B71-48B2-A653-DA0254E5D68F}"/>
                </c:ext>
              </c:extLst>
            </c:dLbl>
            <c:dLbl>
              <c:idx val="31"/>
              <c:layout>
                <c:manualLayout>
                  <c:x val="-1.4179948990093932E-2"/>
                  <c:y val="-2.5511656352089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CFD-4B5A-B122-727843503BD8}"/>
                </c:ext>
              </c:extLst>
            </c:dLbl>
            <c:dLbl>
              <c:idx val="32"/>
              <c:layout>
                <c:manualLayout>
                  <c:x val="-3.3188930994985859E-3"/>
                  <c:y val="-1.5125487955784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5E9-4DE4-9540-9D4E55947A6D}"/>
                </c:ext>
              </c:extLst>
            </c:dLbl>
            <c:dLbl>
              <c:idx val="33"/>
              <c:layout>
                <c:manualLayout>
                  <c:x val="-1.1226134131540352E-2"/>
                  <c:y val="-1.1785176783606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F0A-414D-A85F-B39FF31981B7}"/>
                </c:ext>
              </c:extLst>
            </c:dLbl>
            <c:dLbl>
              <c:idx val="34"/>
              <c:layout>
                <c:manualLayout>
                  <c:x val="-9.013538731874467E-3"/>
                  <c:y val="-1.6827006102201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422-4B07-A601-198AE7D28F0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fr-FR"/>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Feuil1!$B$4:$AJ$4</c:f>
              <c:numCache>
                <c:formatCode>General</c:formatCode>
                <c:ptCount val="35"/>
                <c:pt idx="1">
                  <c:v>1</c:v>
                </c:pt>
                <c:pt idx="2" formatCode="##0">
                  <c:v>1</c:v>
                </c:pt>
                <c:pt idx="3" formatCode="##0">
                  <c:v>1</c:v>
                </c:pt>
                <c:pt idx="4">
                  <c:v>1</c:v>
                </c:pt>
                <c:pt idx="5" formatCode="0;0;&quot;-&quot;">
                  <c:v>1</c:v>
                </c:pt>
                <c:pt idx="6" formatCode="0;0;&quot;-&quot;">
                  <c:v>1</c:v>
                </c:pt>
                <c:pt idx="7">
                  <c:v>2</c:v>
                </c:pt>
                <c:pt idx="8" formatCode="0;0;&quot;-&quot;">
                  <c:v>2</c:v>
                </c:pt>
                <c:pt idx="9" formatCode="0;0;&quot;-&quot;">
                  <c:v>2</c:v>
                </c:pt>
                <c:pt idx="10" formatCode="0;0;&quot;-&quot;">
                  <c:v>2</c:v>
                </c:pt>
                <c:pt idx="11" formatCode="0;0;&quot;-&quot;">
                  <c:v>3</c:v>
                </c:pt>
                <c:pt idx="12" formatCode="0;0;&quot;-&quot;">
                  <c:v>3</c:v>
                </c:pt>
                <c:pt idx="13" formatCode="0;0;&quot;-&quot;">
                  <c:v>2</c:v>
                </c:pt>
                <c:pt idx="14" formatCode="0;0;&quot;-&quot;">
                  <c:v>2</c:v>
                </c:pt>
                <c:pt idx="15" formatCode="0;0;&quot;-&quot;">
                  <c:v>2</c:v>
                </c:pt>
                <c:pt idx="16" formatCode="0;0;&quot;-&quot;">
                  <c:v>2</c:v>
                </c:pt>
                <c:pt idx="17" formatCode="0;0;&quot;-&quot;">
                  <c:v>2</c:v>
                </c:pt>
                <c:pt idx="18" formatCode="0;0;&quot;-&quot;">
                  <c:v>2</c:v>
                </c:pt>
                <c:pt idx="19" formatCode="0;0;&quot;-&quot;">
                  <c:v>2</c:v>
                </c:pt>
                <c:pt idx="20" formatCode="0;0;&quot;-&quot;">
                  <c:v>2</c:v>
                </c:pt>
                <c:pt idx="21" formatCode="0;0;&quot;-&quot;">
                  <c:v>2</c:v>
                </c:pt>
                <c:pt idx="22" formatCode="0;0;&quot;-&quot;">
                  <c:v>2</c:v>
                </c:pt>
                <c:pt idx="23" formatCode="0;0;&quot;-&quot;">
                  <c:v>2</c:v>
                </c:pt>
                <c:pt idx="24" formatCode="0;0;&quot;-&quot;">
                  <c:v>2</c:v>
                </c:pt>
                <c:pt idx="25" formatCode="0;0;&quot;-&quot;">
                  <c:v>3</c:v>
                </c:pt>
                <c:pt idx="26" formatCode="0;0;&quot;-&quot;">
                  <c:v>2</c:v>
                </c:pt>
                <c:pt idx="27" formatCode="0;0;&quot;-&quot;">
                  <c:v>2</c:v>
                </c:pt>
                <c:pt idx="28" formatCode="0;0;&quot;-&quot;">
                  <c:v>2</c:v>
                </c:pt>
                <c:pt idx="29" formatCode="0;0;&quot;-&quot;">
                  <c:v>2</c:v>
                </c:pt>
                <c:pt idx="30" formatCode="0;0;&quot;-&quot;">
                  <c:v>3</c:v>
                </c:pt>
                <c:pt idx="31">
                  <c:v>3.5</c:v>
                </c:pt>
                <c:pt idx="32" formatCode="0">
                  <c:v>4</c:v>
                </c:pt>
                <c:pt idx="33" formatCode="0.0">
                  <c:v>3.5</c:v>
                </c:pt>
                <c:pt idx="34">
                  <c:v>3.5</c:v>
                </c:pt>
              </c:numCache>
            </c:numRef>
          </c:val>
          <c:smooth val="1"/>
          <c:extLst xmlns:c15="http://schemas.microsoft.com/office/drawing/2012/chart">
            <c:ext xmlns:c16="http://schemas.microsoft.com/office/drawing/2014/chart" uri="{C3380CC4-5D6E-409C-BE32-E72D297353CC}">
              <c16:uniqueId val="{00000022-A42F-4452-B5D0-6B87BF357C96}"/>
            </c:ext>
          </c:extLst>
        </c:ser>
        <c:ser>
          <c:idx val="5"/>
          <c:order val="3"/>
          <c:tx>
            <c:strRef>
              <c:f>Feuil1!$A$5</c:f>
              <c:strCache>
                <c:ptCount val="1"/>
                <c:pt idx="0">
                  <c:v>Jean-Luc Mélenchon</c:v>
                </c:pt>
              </c:strCache>
            </c:strRef>
          </c:tx>
          <c:spPr>
            <a:ln w="28575" cap="rnd">
              <a:solidFill>
                <a:srgbClr val="FF0000"/>
              </a:solidFill>
              <a:round/>
            </a:ln>
            <a:effectLst/>
          </c:spPr>
          <c:marker>
            <c:symbol val="none"/>
          </c:marker>
          <c:dLbls>
            <c:dLbl>
              <c:idx val="0"/>
              <c:layout>
                <c:manualLayout>
                  <c:x val="-2.7828962194323195E-2"/>
                  <c:y val="-2.7427551493155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EE1-4F7B-BA7A-C813C3C58A95}"/>
                </c:ext>
              </c:extLst>
            </c:dLbl>
            <c:dLbl>
              <c:idx val="1"/>
              <c:layout>
                <c:manualLayout>
                  <c:x val="-2.8935259894156063E-2"/>
                  <c:y val="-2.4906636833858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EE1-4F7B-BA7A-C813C3C58A95}"/>
                </c:ext>
              </c:extLst>
            </c:dLbl>
            <c:dLbl>
              <c:idx val="2"/>
              <c:layout>
                <c:manualLayout>
                  <c:x val="-2.3403771394991758E-2"/>
                  <c:y val="-1.2302063537371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EE1-4F7B-BA7A-C813C3C58A95}"/>
                </c:ext>
              </c:extLst>
            </c:dLbl>
            <c:dLbl>
              <c:idx val="5"/>
              <c:layout>
                <c:manualLayout>
                  <c:x val="-1.4553389796328852E-2"/>
                  <c:y val="-2.7427551493155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B0E-4E20-8876-40F3093C012D}"/>
                </c:ext>
              </c:extLst>
            </c:dLbl>
            <c:dLbl>
              <c:idx val="6"/>
              <c:layout>
                <c:manualLayout>
                  <c:x val="-4.4251907993314481E-3"/>
                  <c:y val="-1.7646402615081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90E-4575-BEB5-C06BE72920D5}"/>
                </c:ext>
              </c:extLst>
            </c:dLbl>
            <c:dLbl>
              <c:idx val="13"/>
              <c:layout>
                <c:manualLayout>
                  <c:x val="-3.1147855293821861E-2"/>
                  <c:y val="-1.4822978196668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ACA-48FC-ABF0-D7E2FB0D68AD}"/>
                </c:ext>
              </c:extLst>
            </c:dLbl>
            <c:dLbl>
              <c:idx val="14"/>
              <c:layout>
                <c:manualLayout>
                  <c:x val="-1.5659687496161714E-2"/>
                  <c:y val="-2.4906636833858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509-4061-BA74-5F819EC26964}"/>
                </c:ext>
              </c:extLst>
            </c:dLbl>
            <c:dLbl>
              <c:idx val="21"/>
              <c:layout>
                <c:manualLayout>
                  <c:x val="-1.2169274698161481E-2"/>
                  <c:y val="1.7646402615081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A82-42B0-9DD9-BA9312FD9B81}"/>
                </c:ext>
              </c:extLst>
            </c:dLbl>
            <c:dLbl>
              <c:idx val="22"/>
              <c:layout>
                <c:manualLayout>
                  <c:x val="-6.6377861989970902E-3"/>
                  <c:y val="1.5125487955784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5F6-4499-89B6-A9460C4B140F}"/>
                </c:ext>
              </c:extLst>
            </c:dLbl>
            <c:dLbl>
              <c:idx val="27"/>
              <c:layout>
                <c:manualLayout>
                  <c:x val="-1.9492965471054946E-2"/>
                  <c:y val="-2.4389750080093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EE1-4F7B-BA7A-C813C3C58A95}"/>
                </c:ext>
              </c:extLst>
            </c:dLbl>
            <c:dLbl>
              <c:idx val="28"/>
              <c:layout>
                <c:manualLayout>
                  <c:x val="-2.059926317088805E-2"/>
                  <c:y val="-2.1868835420796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EE1-4F7B-BA7A-C813C3C58A95}"/>
                </c:ext>
              </c:extLst>
            </c:dLbl>
            <c:dLbl>
              <c:idx val="29"/>
              <c:layout>
                <c:manualLayout>
                  <c:x val="-2.1705560870720751E-2"/>
                  <c:y val="-1.9347920761498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EE1-4F7B-BA7A-C813C3C58A95}"/>
                </c:ext>
              </c:extLst>
            </c:dLbl>
            <c:dLbl>
              <c:idx val="30"/>
              <c:layout>
                <c:manualLayout>
                  <c:x val="-1.6174072371556443E-2"/>
                  <c:y val="-2.0986515290042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B71-48B2-A653-DA0254E5D68F}"/>
                </c:ext>
              </c:extLst>
            </c:dLbl>
            <c:dLbl>
              <c:idx val="31"/>
              <c:layout>
                <c:manualLayout>
                  <c:x val="-2.0707105419107818E-2"/>
                  <c:y val="-3.0345460586988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833-4E88-8AF0-A2A74054A5CB}"/>
                </c:ext>
              </c:extLst>
            </c:dLbl>
            <c:dLbl>
              <c:idx val="32"/>
              <c:layout>
                <c:manualLayout>
                  <c:x val="-1.5864309015603404E-2"/>
                  <c:y val="-1.5219972631203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5E9-4DE4-9540-9D4E55947A6D}"/>
                </c:ext>
              </c:extLst>
            </c:dLbl>
            <c:dLbl>
              <c:idx val="33"/>
              <c:layout>
                <c:manualLayout>
                  <c:x val="-1.7388212319609232E-2"/>
                  <c:y val="-2.0261801949798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F0A-414D-A85F-B39FF31981B7}"/>
                </c:ext>
              </c:extLst>
            </c:dLbl>
            <c:dLbl>
              <c:idx val="34"/>
              <c:layout>
                <c:manualLayout>
                  <c:x val="-7.4315330211136357E-3"/>
                  <c:y val="1.2510088621067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422-4B07-A601-198AE7D28F0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Feuil1!$B$5:$AJ$5</c:f>
              <c:numCache>
                <c:formatCode>General</c:formatCode>
                <c:ptCount val="35"/>
                <c:pt idx="0">
                  <c:v>11</c:v>
                </c:pt>
                <c:pt idx="1">
                  <c:v>11</c:v>
                </c:pt>
                <c:pt idx="2" formatCode="##0">
                  <c:v>11</c:v>
                </c:pt>
                <c:pt idx="3" formatCode="##0">
                  <c:v>13</c:v>
                </c:pt>
                <c:pt idx="4">
                  <c:v>13</c:v>
                </c:pt>
                <c:pt idx="5" formatCode="0;0;&quot;-&quot;">
                  <c:v>10</c:v>
                </c:pt>
                <c:pt idx="6" formatCode="0;0;&quot;-&quot;">
                  <c:v>10</c:v>
                </c:pt>
                <c:pt idx="7">
                  <c:v>10</c:v>
                </c:pt>
                <c:pt idx="8" formatCode="0;0;&quot;-&quot;">
                  <c:v>11</c:v>
                </c:pt>
                <c:pt idx="9" formatCode="0;0;&quot;-&quot;">
                  <c:v>12</c:v>
                </c:pt>
                <c:pt idx="10" formatCode="0;0;&quot;-&quot;">
                  <c:v>11</c:v>
                </c:pt>
                <c:pt idx="11" formatCode="0;0;&quot;-&quot;">
                  <c:v>11</c:v>
                </c:pt>
                <c:pt idx="12" formatCode="0;0;&quot;-&quot;">
                  <c:v>11</c:v>
                </c:pt>
                <c:pt idx="13" formatCode="0;0;&quot;-&quot;">
                  <c:v>13</c:v>
                </c:pt>
                <c:pt idx="14" formatCode="0;0;&quot;-&quot;">
                  <c:v>11</c:v>
                </c:pt>
                <c:pt idx="15" formatCode="0;0;&quot;-&quot;">
                  <c:v>11</c:v>
                </c:pt>
                <c:pt idx="16" formatCode="0;0;&quot;-&quot;">
                  <c:v>10</c:v>
                </c:pt>
                <c:pt idx="17" formatCode="0;0;&quot;-&quot;">
                  <c:v>10</c:v>
                </c:pt>
                <c:pt idx="18" formatCode="0;0;&quot;-&quot;">
                  <c:v>10</c:v>
                </c:pt>
                <c:pt idx="19" formatCode="0;0;&quot;-&quot;">
                  <c:v>10</c:v>
                </c:pt>
                <c:pt idx="20" formatCode="0;0;&quot;-&quot;">
                  <c:v>10</c:v>
                </c:pt>
                <c:pt idx="21" formatCode="0;0;&quot;-&quot;">
                  <c:v>10</c:v>
                </c:pt>
                <c:pt idx="22" formatCode="0;0;&quot;-&quot;">
                  <c:v>10</c:v>
                </c:pt>
                <c:pt idx="23" formatCode="0;0;&quot;-&quot;">
                  <c:v>11</c:v>
                </c:pt>
                <c:pt idx="24" formatCode="0;0;&quot;-&quot;">
                  <c:v>11</c:v>
                </c:pt>
                <c:pt idx="25" formatCode="0;0;&quot;-&quot;">
                  <c:v>10</c:v>
                </c:pt>
                <c:pt idx="26" formatCode="0;0;&quot;-&quot;">
                  <c:v>11</c:v>
                </c:pt>
                <c:pt idx="27" formatCode="0;0;&quot;-&quot;">
                  <c:v>10</c:v>
                </c:pt>
                <c:pt idx="28" formatCode="0;0;&quot;-&quot;">
                  <c:v>10</c:v>
                </c:pt>
                <c:pt idx="29" formatCode="0;0;&quot;-&quot;">
                  <c:v>11</c:v>
                </c:pt>
                <c:pt idx="30" formatCode="0;0;&quot;-&quot;">
                  <c:v>10</c:v>
                </c:pt>
                <c:pt idx="31">
                  <c:v>10.5</c:v>
                </c:pt>
                <c:pt idx="32" formatCode="0">
                  <c:v>12</c:v>
                </c:pt>
                <c:pt idx="33" formatCode="0.0">
                  <c:v>12.5</c:v>
                </c:pt>
                <c:pt idx="34">
                  <c:v>12.5</c:v>
                </c:pt>
              </c:numCache>
            </c:numRef>
          </c:val>
          <c:smooth val="1"/>
          <c:extLst>
            <c:ext xmlns:c16="http://schemas.microsoft.com/office/drawing/2014/chart" uri="{C3380CC4-5D6E-409C-BE32-E72D297353CC}">
              <c16:uniqueId val="{00000023-A42F-4452-B5D0-6B87BF357C96}"/>
            </c:ext>
          </c:extLst>
        </c:ser>
        <c:ser>
          <c:idx val="8"/>
          <c:order val="5"/>
          <c:tx>
            <c:strRef>
              <c:f>Feuil1!$A$7</c:f>
              <c:strCache>
                <c:ptCount val="1"/>
                <c:pt idx="0">
                  <c:v>Anne Hidalgo</c:v>
                </c:pt>
              </c:strCache>
            </c:strRef>
          </c:tx>
          <c:spPr>
            <a:ln w="28575" cap="rnd">
              <a:solidFill>
                <a:srgbClr val="FF5050"/>
              </a:solidFill>
              <a:round/>
            </a:ln>
            <a:effectLst/>
          </c:spPr>
          <c:marker>
            <c:symbol val="none"/>
          </c:marker>
          <c:dLbls>
            <c:dLbl>
              <c:idx val="4"/>
              <c:layout>
                <c:manualLayout>
                  <c:x val="-2.4147691265588037E-2"/>
                  <c:y val="-1.4822978196668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A62-4053-A767-C4B625FD5CB9}"/>
                </c:ext>
              </c:extLst>
            </c:dLbl>
            <c:dLbl>
              <c:idx val="29"/>
              <c:layout>
                <c:manualLayout>
                  <c:x val="-2.0532885308897918E-2"/>
                  <c:y val="-2.0986515290042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509-4061-BA74-5F819EC26964}"/>
                </c:ext>
              </c:extLst>
            </c:dLbl>
            <c:dLbl>
              <c:idx val="30"/>
              <c:layout>
                <c:manualLayout>
                  <c:x val="-1.6107694509566471E-2"/>
                  <c:y val="-1.5944685971447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B71-48B2-A653-DA0254E5D68F}"/>
                </c:ext>
              </c:extLst>
            </c:dLbl>
            <c:dLbl>
              <c:idx val="31"/>
              <c:layout>
                <c:manualLayout>
                  <c:x val="-1.3438729531205996E-2"/>
                  <c:y val="-1.5944685971447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CFD-4B5A-B122-727843503BD8}"/>
                </c:ext>
              </c:extLst>
            </c:dLbl>
            <c:dLbl>
              <c:idx val="32"/>
              <c:layout>
                <c:manualLayout>
                  <c:x val="-8.2087289327598349E-3"/>
                  <c:y val="-2.511446342033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5E9-4DE4-9540-9D4E55947A6D}"/>
                </c:ext>
              </c:extLst>
            </c:dLbl>
            <c:dLbl>
              <c:idx val="33"/>
              <c:layout>
                <c:manualLayout>
                  <c:x val="-7.1024312329269739E-3"/>
                  <c:y val="-1.5219972631203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F0A-414D-A85F-B39FF31981B7}"/>
                </c:ext>
              </c:extLst>
            </c:dLbl>
            <c:dLbl>
              <c:idx val="34"/>
              <c:layout>
                <c:manualLayout>
                  <c:x val="-9.3150266325928606E-3"/>
                  <c:y val="-7.65722865331141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422-4B07-A601-198AE7D28F0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505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Feuil1!$B$7:$AJ$7</c:f>
              <c:numCache>
                <c:formatCode>General</c:formatCode>
                <c:ptCount val="35"/>
                <c:pt idx="0">
                  <c:v>7</c:v>
                </c:pt>
                <c:pt idx="1">
                  <c:v>7</c:v>
                </c:pt>
                <c:pt idx="2" formatCode="##0">
                  <c:v>6</c:v>
                </c:pt>
                <c:pt idx="3" formatCode="##0">
                  <c:v>7</c:v>
                </c:pt>
                <c:pt idx="4">
                  <c:v>6</c:v>
                </c:pt>
                <c:pt idx="5" formatCode="0;0;&quot;-&quot;">
                  <c:v>7</c:v>
                </c:pt>
                <c:pt idx="6" formatCode="0;0;&quot;-&quot;">
                  <c:v>7</c:v>
                </c:pt>
                <c:pt idx="7">
                  <c:v>7</c:v>
                </c:pt>
                <c:pt idx="8" formatCode="0;0;&quot;-&quot;">
                  <c:v>7</c:v>
                </c:pt>
                <c:pt idx="9" formatCode="0;0;&quot;-&quot;">
                  <c:v>7</c:v>
                </c:pt>
                <c:pt idx="10" formatCode="0;0;&quot;-&quot;">
                  <c:v>8</c:v>
                </c:pt>
                <c:pt idx="11" formatCode="0;0;&quot;-&quot;">
                  <c:v>7</c:v>
                </c:pt>
                <c:pt idx="12" formatCode="0;0;&quot;-&quot;">
                  <c:v>7</c:v>
                </c:pt>
                <c:pt idx="13" formatCode="0;0;&quot;-&quot;">
                  <c:v>7</c:v>
                </c:pt>
                <c:pt idx="14" formatCode="0;0;&quot;-&quot;">
                  <c:v>6</c:v>
                </c:pt>
                <c:pt idx="15" formatCode="0;0;&quot;-&quot;">
                  <c:v>5</c:v>
                </c:pt>
                <c:pt idx="16" formatCode="0;0;&quot;-&quot;">
                  <c:v>4</c:v>
                </c:pt>
                <c:pt idx="17" formatCode="0;0;&quot;-&quot;">
                  <c:v>5</c:v>
                </c:pt>
                <c:pt idx="18" formatCode="0;0;&quot;-&quot;">
                  <c:v>5</c:v>
                </c:pt>
                <c:pt idx="19" formatCode="0;0;&quot;-&quot;">
                  <c:v>4</c:v>
                </c:pt>
                <c:pt idx="20" formatCode="0;0;&quot;-&quot;">
                  <c:v>4</c:v>
                </c:pt>
                <c:pt idx="21" formatCode="0;0;&quot;-&quot;">
                  <c:v>5</c:v>
                </c:pt>
                <c:pt idx="22" formatCode="0;0;&quot;-&quot;">
                  <c:v>5</c:v>
                </c:pt>
                <c:pt idx="23" formatCode="0;0;&quot;-&quot;">
                  <c:v>5</c:v>
                </c:pt>
                <c:pt idx="24" formatCode="0;0;&quot;-&quot;">
                  <c:v>4</c:v>
                </c:pt>
                <c:pt idx="25" formatCode="0;0;&quot;-&quot;">
                  <c:v>4</c:v>
                </c:pt>
                <c:pt idx="26" formatCode="0;0;&quot;-&quot;">
                  <c:v>4</c:v>
                </c:pt>
                <c:pt idx="27" formatCode="0;0;&quot;-&quot;">
                  <c:v>3</c:v>
                </c:pt>
                <c:pt idx="28" formatCode="0;0;&quot;-&quot;">
                  <c:v>3</c:v>
                </c:pt>
                <c:pt idx="29" formatCode="0;0;&quot;-&quot;">
                  <c:v>2</c:v>
                </c:pt>
                <c:pt idx="30" formatCode="0;0;&quot;-&quot;">
                  <c:v>3</c:v>
                </c:pt>
                <c:pt idx="31">
                  <c:v>2.5</c:v>
                </c:pt>
                <c:pt idx="32" formatCode="0">
                  <c:v>2</c:v>
                </c:pt>
                <c:pt idx="33" formatCode="0">
                  <c:v>2</c:v>
                </c:pt>
                <c:pt idx="34">
                  <c:v>2</c:v>
                </c:pt>
              </c:numCache>
            </c:numRef>
          </c:val>
          <c:smooth val="1"/>
          <c:extLst>
            <c:ext xmlns:c16="http://schemas.microsoft.com/office/drawing/2014/chart" uri="{C3380CC4-5D6E-409C-BE32-E72D297353CC}">
              <c16:uniqueId val="{00000025-A42F-4452-B5D0-6B87BF357C96}"/>
            </c:ext>
          </c:extLst>
        </c:ser>
        <c:ser>
          <c:idx val="9"/>
          <c:order val="6"/>
          <c:tx>
            <c:strRef>
              <c:f>Feuil1!$A$8</c:f>
              <c:strCache>
                <c:ptCount val="1"/>
                <c:pt idx="0">
                  <c:v>Yannick Jadot</c:v>
                </c:pt>
              </c:strCache>
            </c:strRef>
          </c:tx>
          <c:spPr>
            <a:ln w="28575" cap="rnd">
              <a:solidFill>
                <a:srgbClr val="00B050"/>
              </a:solidFill>
              <a:round/>
            </a:ln>
            <a:effectLst/>
          </c:spPr>
          <c:marker>
            <c:symbol val="none"/>
          </c:marker>
          <c:dLbls>
            <c:dLbl>
              <c:idx val="0"/>
              <c:layout>
                <c:manualLayout>
                  <c:x val="-2.0828798166089433E-2"/>
                  <c:y val="-2.5511656352089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42F-4452-B5D0-6B87BF357C96}"/>
                </c:ext>
              </c:extLst>
            </c:dLbl>
            <c:dLbl>
              <c:idx val="4"/>
              <c:layout>
                <c:manualLayout>
                  <c:x val="-1.0872118867593674E-2"/>
                  <c:y val="-1.2907083055602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5B7-4929-BE28-5AD1F9AD22BF}"/>
                </c:ext>
              </c:extLst>
            </c:dLbl>
            <c:dLbl>
              <c:idx val="5"/>
              <c:layout>
                <c:manualLayout>
                  <c:x val="-2.3403771394991748E-2"/>
                  <c:y val="-1.2302063537371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E24-47C7-B607-184E2F69FF84}"/>
                </c:ext>
              </c:extLst>
            </c:dLbl>
            <c:dLbl>
              <c:idx val="8"/>
              <c:layout>
                <c:manualLayout>
                  <c:x val="-1.419101196709226E-2"/>
                  <c:y val="2.4906636833858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1F-4E58-9E61-5915DB7E5BF9}"/>
                </c:ext>
              </c:extLst>
            </c:dLbl>
            <c:dLbl>
              <c:idx val="9"/>
              <c:layout>
                <c:manualLayout>
                  <c:x val="-1.5297309666925123E-2"/>
                  <c:y val="1.9864807515263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EC-4489-BA23-F3A04C3D3BE8}"/>
                </c:ext>
              </c:extLst>
            </c:dLbl>
            <c:dLbl>
              <c:idx val="10"/>
              <c:layout>
                <c:manualLayout>
                  <c:x val="-1.3084714267259398E-2"/>
                  <c:y val="2.4906636833858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EC-4489-BA23-F3A04C3D3BE8}"/>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EC-4489-BA23-F3A04C3D3BE8}"/>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EC-4489-BA23-F3A04C3D3BE8}"/>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EC-4489-BA23-F3A04C3D3BE8}"/>
                </c:ext>
              </c:extLst>
            </c:dLbl>
            <c:dLbl>
              <c:idx val="15"/>
              <c:layout>
                <c:manualLayout>
                  <c:x val="-1.3084714267259398E-2"/>
                  <c:y val="1.0386168396305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9E4-4C43-8FDD-F28DA47CCAFF}"/>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EC-4489-BA23-F3A04C3D3BE8}"/>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EC-4489-BA23-F3A04C3D3BE8}"/>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EC-4489-BA23-F3A04C3D3BE8}"/>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EC-4489-BA23-F3A04C3D3BE8}"/>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EC-4489-BA23-F3A04C3D3BE8}"/>
                </c:ext>
              </c:extLst>
            </c:dLbl>
            <c:dLbl>
              <c:idx val="2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EC-4489-BA23-F3A04C3D3BE8}"/>
                </c:ext>
              </c:extLst>
            </c:dLbl>
            <c:dLbl>
              <c:idx val="22"/>
              <c:layout>
                <c:manualLayout>
                  <c:x val="-1.6403607366757986E-2"/>
                  <c:y val="7.86525373700786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9E4-4C43-8FDD-F28DA47CCAFF}"/>
                </c:ext>
              </c:extLst>
            </c:dLbl>
            <c:dLbl>
              <c:idx val="28"/>
              <c:layout>
                <c:manualLayout>
                  <c:x val="-2.8572882064919466E-2"/>
                  <c:y val="-4.0032124789642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8EC-4489-BA23-F3A04C3D3BE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B05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Feuil1!$B$8:$AJ$8</c:f>
              <c:numCache>
                <c:formatCode>General</c:formatCode>
                <c:ptCount val="35"/>
                <c:pt idx="0">
                  <c:v>8</c:v>
                </c:pt>
                <c:pt idx="1">
                  <c:v>8</c:v>
                </c:pt>
                <c:pt idx="2" formatCode="##0">
                  <c:v>6</c:v>
                </c:pt>
                <c:pt idx="3" formatCode="##0">
                  <c:v>6</c:v>
                </c:pt>
                <c:pt idx="4">
                  <c:v>6</c:v>
                </c:pt>
                <c:pt idx="5" formatCode="0;0;&quot;-&quot;">
                  <c:v>7</c:v>
                </c:pt>
                <c:pt idx="6" formatCode="0;0;&quot;-&quot;">
                  <c:v>8</c:v>
                </c:pt>
                <c:pt idx="7">
                  <c:v>8</c:v>
                </c:pt>
                <c:pt idx="8" formatCode="0;0;&quot;-&quot;">
                  <c:v>6</c:v>
                </c:pt>
                <c:pt idx="9" formatCode="0;0;&quot;-&quot;">
                  <c:v>6</c:v>
                </c:pt>
                <c:pt idx="10" formatCode="0;0;&quot;-&quot;">
                  <c:v>7</c:v>
                </c:pt>
                <c:pt idx="11" formatCode="0;0;&quot;-&quot;">
                  <c:v>7</c:v>
                </c:pt>
                <c:pt idx="12" formatCode="0;0;&quot;-&quot;">
                  <c:v>6</c:v>
                </c:pt>
                <c:pt idx="13" formatCode="0;0;&quot;-&quot;">
                  <c:v>6</c:v>
                </c:pt>
                <c:pt idx="14" formatCode="0;0;&quot;-&quot;">
                  <c:v>7</c:v>
                </c:pt>
                <c:pt idx="15" formatCode="0;0;&quot;-&quot;">
                  <c:v>8</c:v>
                </c:pt>
                <c:pt idx="16" formatCode="0;0;&quot;-&quot;">
                  <c:v>9</c:v>
                </c:pt>
                <c:pt idx="17" formatCode="0;0;&quot;-&quot;">
                  <c:v>9</c:v>
                </c:pt>
                <c:pt idx="18" formatCode="0;0;&quot;-&quot;">
                  <c:v>9</c:v>
                </c:pt>
                <c:pt idx="19" formatCode="0;0;&quot;-&quot;">
                  <c:v>9</c:v>
                </c:pt>
                <c:pt idx="20" formatCode="0;0;&quot;-&quot;">
                  <c:v>9</c:v>
                </c:pt>
                <c:pt idx="21" formatCode="0;0;&quot;-&quot;">
                  <c:v>9</c:v>
                </c:pt>
                <c:pt idx="22" formatCode="0;0;&quot;-&quot;">
                  <c:v>8</c:v>
                </c:pt>
                <c:pt idx="23" formatCode="0;0;&quot;-&quot;">
                  <c:v>7</c:v>
                </c:pt>
                <c:pt idx="24" formatCode="0;0;&quot;-&quot;">
                  <c:v>7</c:v>
                </c:pt>
                <c:pt idx="25" formatCode="0;0;&quot;-&quot;">
                  <c:v>7</c:v>
                </c:pt>
                <c:pt idx="26" formatCode="0;0;&quot;-&quot;">
                  <c:v>7</c:v>
                </c:pt>
                <c:pt idx="27" formatCode="0;0;&quot;-&quot;">
                  <c:v>6</c:v>
                </c:pt>
                <c:pt idx="28" formatCode="0;0;&quot;-&quot;">
                  <c:v>5</c:v>
                </c:pt>
                <c:pt idx="29" formatCode="0;0;&quot;-&quot;">
                  <c:v>6</c:v>
                </c:pt>
                <c:pt idx="30" formatCode="0;0;&quot;-&quot;">
                  <c:v>6</c:v>
                </c:pt>
                <c:pt idx="31">
                  <c:v>5.5</c:v>
                </c:pt>
                <c:pt idx="32" formatCode="0">
                  <c:v>5</c:v>
                </c:pt>
                <c:pt idx="33" formatCode="0">
                  <c:v>5</c:v>
                </c:pt>
                <c:pt idx="34">
                  <c:v>5</c:v>
                </c:pt>
              </c:numCache>
            </c:numRef>
          </c:val>
          <c:smooth val="1"/>
          <c:extLst>
            <c:ext xmlns:c16="http://schemas.microsoft.com/office/drawing/2014/chart" uri="{C3380CC4-5D6E-409C-BE32-E72D297353CC}">
              <c16:uniqueId val="{0000002A-A42F-4452-B5D0-6B87BF357C96}"/>
            </c:ext>
          </c:extLst>
        </c:ser>
        <c:ser>
          <c:idx val="10"/>
          <c:order val="7"/>
          <c:tx>
            <c:strRef>
              <c:f>Feuil1!$A$9</c:f>
              <c:strCache>
                <c:ptCount val="1"/>
                <c:pt idx="0">
                  <c:v>Emmanuel Macron</c:v>
                </c:pt>
              </c:strCache>
            </c:strRef>
          </c:tx>
          <c:spPr>
            <a:ln w="28575" cap="rnd">
              <a:solidFill>
                <a:srgbClr val="FF6600"/>
              </a:solidFill>
              <a:round/>
            </a:ln>
            <a:effectLst/>
          </c:spPr>
          <c:marker>
            <c:symbol val="none"/>
          </c:marker>
          <c:dLbls>
            <c:dLbl>
              <c:idx val="0"/>
              <c:layout>
                <c:manualLayout>
                  <c:x val="-2.6722664494490334E-2"/>
                  <c:y val="1.7948912374197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EC-4489-BA23-F3A04C3D3BE8}"/>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8EC-4489-BA23-F3A04C3D3BE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8EC-4489-BA23-F3A04C3D3BE8}"/>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8EC-4489-BA23-F3A04C3D3BE8}"/>
                </c:ext>
              </c:extLst>
            </c:dLbl>
            <c:dLbl>
              <c:idx val="33"/>
              <c:layout>
                <c:manualLayout>
                  <c:x val="-1.9492965471055026E-2"/>
                  <c:y val="-3.8632917905123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422-4B07-A601-198AE7D28F0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66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Feuil1!$B$9:$AJ$9</c:f>
              <c:numCache>
                <c:formatCode>General</c:formatCode>
                <c:ptCount val="35"/>
                <c:pt idx="0">
                  <c:v>24</c:v>
                </c:pt>
                <c:pt idx="1">
                  <c:v>26</c:v>
                </c:pt>
                <c:pt idx="2" formatCode="##0">
                  <c:v>28</c:v>
                </c:pt>
                <c:pt idx="3" formatCode="##0">
                  <c:v>27</c:v>
                </c:pt>
                <c:pt idx="4">
                  <c:v>27</c:v>
                </c:pt>
                <c:pt idx="5" formatCode="0;0;&quot;-&quot;">
                  <c:v>28</c:v>
                </c:pt>
                <c:pt idx="6" formatCode="0;0;&quot;-&quot;">
                  <c:v>27</c:v>
                </c:pt>
                <c:pt idx="7">
                  <c:v>26</c:v>
                </c:pt>
                <c:pt idx="8" formatCode="0;0;&quot;-&quot;">
                  <c:v>25</c:v>
                </c:pt>
                <c:pt idx="9" formatCode="0;0;&quot;-&quot;">
                  <c:v>26</c:v>
                </c:pt>
                <c:pt idx="10" formatCode="0;0;&quot;-&quot;">
                  <c:v>24</c:v>
                </c:pt>
                <c:pt idx="11" formatCode="0;0;&quot;-&quot;">
                  <c:v>25</c:v>
                </c:pt>
                <c:pt idx="12" formatCode="0;0;&quot;-&quot;">
                  <c:v>23</c:v>
                </c:pt>
                <c:pt idx="13" formatCode="0;0;&quot;-&quot;">
                  <c:v>24</c:v>
                </c:pt>
                <c:pt idx="14" formatCode="0;0;&quot;-&quot;">
                  <c:v>25</c:v>
                </c:pt>
                <c:pt idx="15" formatCode="0;0;&quot;-&quot;">
                  <c:v>25</c:v>
                </c:pt>
                <c:pt idx="16" formatCode="0;0;&quot;-&quot;">
                  <c:v>25</c:v>
                </c:pt>
                <c:pt idx="17" formatCode="0;0;&quot;-&quot;">
                  <c:v>25</c:v>
                </c:pt>
                <c:pt idx="18" formatCode="0;0;&quot;-&quot;">
                  <c:v>24</c:v>
                </c:pt>
                <c:pt idx="19" formatCode="0;0;&quot;-&quot;">
                  <c:v>24</c:v>
                </c:pt>
                <c:pt idx="20" formatCode="0;0;&quot;-&quot;">
                  <c:v>24</c:v>
                </c:pt>
                <c:pt idx="21" formatCode="0;0;&quot;-&quot;">
                  <c:v>24</c:v>
                </c:pt>
                <c:pt idx="22" formatCode="0;0;&quot;-&quot;">
                  <c:v>24</c:v>
                </c:pt>
                <c:pt idx="23" formatCode="0;0;&quot;-&quot;">
                  <c:v>23</c:v>
                </c:pt>
                <c:pt idx="24" formatCode="0;0;&quot;-&quot;">
                  <c:v>24</c:v>
                </c:pt>
                <c:pt idx="25" formatCode="0;0;&quot;-&quot;">
                  <c:v>24</c:v>
                </c:pt>
                <c:pt idx="26" formatCode="0;0;&quot;-&quot;">
                  <c:v>25</c:v>
                </c:pt>
                <c:pt idx="27" formatCode="0;0;&quot;-&quot;">
                  <c:v>25</c:v>
                </c:pt>
                <c:pt idx="28" formatCode="0;0;&quot;-&quot;">
                  <c:v>24</c:v>
                </c:pt>
                <c:pt idx="29" formatCode="0;0;&quot;-&quot;">
                  <c:v>24</c:v>
                </c:pt>
                <c:pt idx="30" formatCode="0;0;&quot;-&quot;">
                  <c:v>24</c:v>
                </c:pt>
                <c:pt idx="31">
                  <c:v>25</c:v>
                </c:pt>
                <c:pt idx="32" formatCode="0">
                  <c:v>24</c:v>
                </c:pt>
                <c:pt idx="33" formatCode="0">
                  <c:v>27</c:v>
                </c:pt>
                <c:pt idx="34">
                  <c:v>30.5</c:v>
                </c:pt>
              </c:numCache>
            </c:numRef>
          </c:val>
          <c:smooth val="1"/>
          <c:extLst xmlns:c15="http://schemas.microsoft.com/office/drawing/2012/chart">
            <c:ext xmlns:c16="http://schemas.microsoft.com/office/drawing/2014/chart" uri="{C3380CC4-5D6E-409C-BE32-E72D297353CC}">
              <c16:uniqueId val="{0000002B-A42F-4452-B5D0-6B87BF357C96}"/>
            </c:ext>
          </c:extLst>
        </c:ser>
        <c:ser>
          <c:idx val="13"/>
          <c:order val="9"/>
          <c:tx>
            <c:strRef>
              <c:f>Feuil1!$A$11</c:f>
              <c:strCache>
                <c:ptCount val="1"/>
                <c:pt idx="0">
                  <c:v>Valérie Pécresse</c:v>
                </c:pt>
              </c:strCache>
            </c:strRef>
          </c:tx>
          <c:spPr>
            <a:ln w="28575" cap="rnd">
              <a:solidFill>
                <a:srgbClr val="0070C0"/>
              </a:solidFill>
              <a:round/>
            </a:ln>
            <a:effectLst/>
          </c:spPr>
          <c:marker>
            <c:symbol val="none"/>
          </c:marker>
          <c:dLbls>
            <c:dLbl>
              <c:idx val="0"/>
              <c:layout>
                <c:manualLayout>
                  <c:x val="-2.525398896542088E-2"/>
                  <c:y val="-1.7948912374197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6DE-4DD4-B0AB-954A6C4EE404}"/>
                </c:ext>
              </c:extLst>
            </c:dLbl>
            <c:dLbl>
              <c:idx val="1"/>
              <c:layout>
                <c:manualLayout>
                  <c:x val="-1.6765985195994575E-2"/>
                  <c:y val="-2.8032571011386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EE1-4F7B-BA7A-C813C3C58A95}"/>
                </c:ext>
              </c:extLst>
            </c:dLbl>
            <c:dLbl>
              <c:idx val="2"/>
              <c:layout>
                <c:manualLayout>
                  <c:x val="-1.6765985195994586E-2"/>
                  <c:y val="-3.0553485670684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EE1-4F7B-BA7A-C813C3C58A95}"/>
                </c:ext>
              </c:extLst>
            </c:dLbl>
            <c:dLbl>
              <c:idx val="3"/>
              <c:layout>
                <c:manualLayout>
                  <c:x val="-1.6765985195994575E-2"/>
                  <c:y val="-2.2990741692792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509-4061-BA74-5F819EC26964}"/>
                </c:ext>
              </c:extLst>
            </c:dLbl>
            <c:dLbl>
              <c:idx val="4"/>
              <c:layout>
                <c:manualLayout>
                  <c:x val="-2.0084878295493162E-2"/>
                  <c:y val="-2.0469827033494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509-4061-BA74-5F819EC26964}"/>
                </c:ext>
              </c:extLst>
            </c:dLbl>
            <c:dLbl>
              <c:idx val="5"/>
              <c:layout>
                <c:manualLayout>
                  <c:x val="-2.5616236129574813E-2"/>
                  <c:y val="-3.3074301081373235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rgbClr val="0070C0"/>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2.136260858377256E-2"/>
                      <c:h val="3.7208700371229489E-2"/>
                    </c:manualLayout>
                  </c15:layout>
                </c:ext>
                <c:ext xmlns:c16="http://schemas.microsoft.com/office/drawing/2014/chart" uri="{C3380CC4-5D6E-409C-BE32-E72D297353CC}">
                  <c16:uniqueId val="{0000001F-7509-4061-BA74-5F819EC26964}"/>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1EE1-4F7B-BA7A-C813C3C58A95}"/>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EE1-4F7B-BA7A-C813C3C58A95}"/>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EE1-4F7B-BA7A-C813C3C58A95}"/>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EE1-4F7B-BA7A-C813C3C58A95}"/>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EE1-4F7B-BA7A-C813C3C58A95}"/>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EE1-4F7B-BA7A-C813C3C58A95}"/>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EC-4489-BA23-F3A04C3D3BE8}"/>
                </c:ext>
              </c:extLst>
            </c:dLbl>
            <c:dLbl>
              <c:idx val="13"/>
              <c:layout>
                <c:manualLayout>
                  <c:x val="-1.3447092096495989E-2"/>
                  <c:y val="-1.0386168396305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509-4061-BA74-5F819EC26964}"/>
                </c:ext>
              </c:extLst>
            </c:dLbl>
            <c:dLbl>
              <c:idx val="14"/>
              <c:layout>
                <c:manualLayout>
                  <c:x val="-1.6765985195994575E-2"/>
                  <c:y val="1.9864807515263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509-4061-BA74-5F819EC26964}"/>
                </c:ext>
              </c:extLst>
            </c:dLbl>
            <c:dLbl>
              <c:idx val="15"/>
              <c:layout>
                <c:manualLayout>
                  <c:x val="-1.6765985195994575E-2"/>
                  <c:y val="1.7343892855965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9E4-4C43-8FDD-F28DA47CCAFF}"/>
                </c:ext>
              </c:extLst>
            </c:dLbl>
            <c:dLbl>
              <c:idx val="16"/>
              <c:layout>
                <c:manualLayout>
                  <c:x val="-2.1191175995326023E-2"/>
                  <c:y val="1.48229781966685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1EE1-4F7B-BA7A-C813C3C58A95}"/>
                </c:ext>
              </c:extLst>
            </c:dLbl>
            <c:dLbl>
              <c:idx val="17"/>
              <c:layout>
                <c:manualLayout>
                  <c:x val="-2.3403771394991748E-2"/>
                  <c:y val="1.9864807515263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EE1-4F7B-BA7A-C813C3C58A95}"/>
                </c:ext>
              </c:extLst>
            </c:dLbl>
            <c:dLbl>
              <c:idx val="18"/>
              <c:layout>
                <c:manualLayout>
                  <c:x val="-1.6765985195994575E-2"/>
                  <c:y val="1.4822978196668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1EE1-4F7B-BA7A-C813C3C58A95}"/>
                </c:ext>
              </c:extLst>
            </c:dLbl>
            <c:dLbl>
              <c:idx val="19"/>
              <c:layout>
                <c:manualLayout>
                  <c:x val="-1.5659687496161714E-2"/>
                  <c:y val="1.7343892855965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EE1-4F7B-BA7A-C813C3C58A95}"/>
                </c:ext>
              </c:extLst>
            </c:dLbl>
            <c:dLbl>
              <c:idx val="20"/>
              <c:layout>
                <c:manualLayout>
                  <c:x val="-1.6765985195994575E-2"/>
                  <c:y val="1.48229781966685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EE1-4F7B-BA7A-C813C3C58A95}"/>
                </c:ext>
              </c:extLst>
            </c:dLbl>
            <c:dLbl>
              <c:idx val="21"/>
              <c:layout>
                <c:manualLayout>
                  <c:x val="-1.6765985195994575E-2"/>
                  <c:y val="-2.2990741692792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9E4-4C43-8FDD-F28DA47CCAFF}"/>
                </c:ext>
              </c:extLst>
            </c:dLbl>
            <c:dLbl>
              <c:idx val="22"/>
              <c:layout>
                <c:manualLayout>
                  <c:x val="-2.1191175995326102E-2"/>
                  <c:y val="-2.5511656352089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9E4-4C43-8FDD-F28DA47CCAFF}"/>
                </c:ext>
              </c:extLst>
            </c:dLbl>
            <c:dLbl>
              <c:idx val="23"/>
              <c:layout>
                <c:manualLayout>
                  <c:x val="-2.8343347069717924E-2"/>
                  <c:y val="-1.9347920761498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509-4061-BA74-5F819EC26964}"/>
                </c:ext>
              </c:extLst>
            </c:dLbl>
            <c:dLbl>
              <c:idx val="24"/>
              <c:layout>
                <c:manualLayout>
                  <c:x val="-1.6765985195994655E-2"/>
                  <c:y val="-2.299074169279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8EC-4489-BA23-F3A04C3D3BE8}"/>
                </c:ext>
              </c:extLst>
            </c:dLbl>
            <c:dLbl>
              <c:idx val="26"/>
              <c:layout>
                <c:manualLayout>
                  <c:x val="-1.0128198996997484E-2"/>
                  <c:y val="1.2302063537371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8EC-4489-BA23-F3A04C3D3BE8}"/>
                </c:ext>
              </c:extLst>
            </c:dLbl>
            <c:dLbl>
              <c:idx val="27"/>
              <c:layout>
                <c:manualLayout>
                  <c:x val="-1.1978416567426537E-2"/>
                  <c:y val="2.2385722174560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96-4111-9951-88CCCB48227B}"/>
                </c:ext>
              </c:extLst>
            </c:dLbl>
            <c:dLbl>
              <c:idx val="28"/>
              <c:layout>
                <c:manualLayout>
                  <c:x val="-1.5659687496161714E-2"/>
                  <c:y val="-1.9864807515263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8EC-4489-BA23-F3A04C3D3BE8}"/>
                </c:ext>
              </c:extLst>
            </c:dLbl>
            <c:dLbl>
              <c:idx val="29"/>
              <c:layout>
                <c:manualLayout>
                  <c:x val="-1.6765985195994575E-2"/>
                  <c:y val="-1.9864807515263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EE1-4F7B-BA7A-C813C3C58A95}"/>
                </c:ext>
              </c:extLst>
            </c:dLbl>
            <c:dLbl>
              <c:idx val="30"/>
              <c:layout>
                <c:manualLayout>
                  <c:x val="-1.6174072371556603E-2"/>
                  <c:y val="-1.9347920761498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B71-48B2-A653-DA0254E5D68F}"/>
                </c:ext>
              </c:extLst>
            </c:dLbl>
            <c:dLbl>
              <c:idx val="31"/>
              <c:layout>
                <c:manualLayout>
                  <c:x val="-1.3961476971890881E-2"/>
                  <c:y val="2.0986713787259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EDA-468D-AF67-8739B21DC19B}"/>
                </c:ext>
              </c:extLst>
            </c:dLbl>
            <c:dLbl>
              <c:idx val="32"/>
              <c:layout>
                <c:manualLayout>
                  <c:x val="-1.5175616919943508E-2"/>
                  <c:y val="-2.2782716609095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5E9-4DE4-9540-9D4E55947A6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70C0"/>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Feuil1!$B$11:$AJ$11</c:f>
              <c:numCache>
                <c:formatCode>General</c:formatCode>
                <c:ptCount val="35"/>
                <c:pt idx="0">
                  <c:v>14</c:v>
                </c:pt>
                <c:pt idx="1">
                  <c:v>12</c:v>
                </c:pt>
                <c:pt idx="2" formatCode="##0">
                  <c:v>12</c:v>
                </c:pt>
                <c:pt idx="3" formatCode="##0">
                  <c:v>11</c:v>
                </c:pt>
                <c:pt idx="4">
                  <c:v>10</c:v>
                </c:pt>
                <c:pt idx="5" formatCode="0;0;&quot;-&quot;">
                  <c:v>10</c:v>
                </c:pt>
                <c:pt idx="6" formatCode="0;0;&quot;-&quot;">
                  <c:v>11</c:v>
                </c:pt>
                <c:pt idx="7">
                  <c:v>12</c:v>
                </c:pt>
                <c:pt idx="8" formatCode="0;0;&quot;-&quot;">
                  <c:v>13</c:v>
                </c:pt>
                <c:pt idx="9" formatCode="0;0;&quot;-&quot;">
                  <c:v>14</c:v>
                </c:pt>
                <c:pt idx="10" formatCode="0;0;&quot;-&quot;">
                  <c:v>14</c:v>
                </c:pt>
                <c:pt idx="11" formatCode="0;0;&quot;-&quot;">
                  <c:v>13</c:v>
                </c:pt>
                <c:pt idx="12" formatCode="0;0;&quot;-&quot;">
                  <c:v>12</c:v>
                </c:pt>
                <c:pt idx="13" formatCode="0;0;&quot;-&quot;">
                  <c:v>12</c:v>
                </c:pt>
                <c:pt idx="14" formatCode="0;0;&quot;-&quot;">
                  <c:v>11</c:v>
                </c:pt>
                <c:pt idx="15" formatCode="0;0;&quot;-&quot;">
                  <c:v>11</c:v>
                </c:pt>
                <c:pt idx="16" formatCode="0;0;&quot;-&quot;">
                  <c:v>10</c:v>
                </c:pt>
                <c:pt idx="17" formatCode="0;0;&quot;-&quot;">
                  <c:v>10</c:v>
                </c:pt>
                <c:pt idx="18" formatCode="0;0;&quot;-&quot;">
                  <c:v>10</c:v>
                </c:pt>
                <c:pt idx="19" formatCode="0;0;&quot;-&quot;">
                  <c:v>10</c:v>
                </c:pt>
                <c:pt idx="20" formatCode="0;0;&quot;-&quot;">
                  <c:v>10</c:v>
                </c:pt>
                <c:pt idx="21" formatCode="0;0;&quot;-&quot;">
                  <c:v>11</c:v>
                </c:pt>
                <c:pt idx="22" formatCode="0;0;&quot;-&quot;">
                  <c:v>11</c:v>
                </c:pt>
                <c:pt idx="23" formatCode="0;0;&quot;-&quot;">
                  <c:v>14</c:v>
                </c:pt>
                <c:pt idx="24" formatCode="0;0;&quot;-&quot;">
                  <c:v>17</c:v>
                </c:pt>
                <c:pt idx="25" formatCode="0;0;&quot;-&quot;">
                  <c:v>16</c:v>
                </c:pt>
                <c:pt idx="26" formatCode="0;0;&quot;-&quot;">
                  <c:v>16</c:v>
                </c:pt>
                <c:pt idx="27" formatCode="0;0;&quot;-&quot;">
                  <c:v>16</c:v>
                </c:pt>
                <c:pt idx="28" formatCode="0;0;&quot;-&quot;">
                  <c:v>15</c:v>
                </c:pt>
                <c:pt idx="29" formatCode="0;0;&quot;-&quot;">
                  <c:v>15</c:v>
                </c:pt>
                <c:pt idx="30" formatCode="0;0;&quot;-&quot;">
                  <c:v>15</c:v>
                </c:pt>
                <c:pt idx="31">
                  <c:v>14</c:v>
                </c:pt>
                <c:pt idx="32" formatCode="0.0">
                  <c:v>13.5</c:v>
                </c:pt>
                <c:pt idx="33" formatCode="0">
                  <c:v>11</c:v>
                </c:pt>
                <c:pt idx="34">
                  <c:v>10.5</c:v>
                </c:pt>
              </c:numCache>
            </c:numRef>
          </c:val>
          <c:smooth val="1"/>
          <c:extLst>
            <c:ext xmlns:c16="http://schemas.microsoft.com/office/drawing/2014/chart" uri="{C3380CC4-5D6E-409C-BE32-E72D297353CC}">
              <c16:uniqueId val="{0000002D-A42F-4452-B5D0-6B87BF357C96}"/>
            </c:ext>
          </c:extLst>
        </c:ser>
        <c:ser>
          <c:idx val="1"/>
          <c:order val="10"/>
          <c:tx>
            <c:strRef>
              <c:f>Feuil1!$A$12</c:f>
              <c:strCache>
                <c:ptCount val="1"/>
                <c:pt idx="0">
                  <c:v>Nicolas Dupont-Aignan</c:v>
                </c:pt>
              </c:strCache>
            </c:strRef>
          </c:tx>
          <c:spPr>
            <a:ln w="28575" cap="rnd">
              <a:solidFill>
                <a:srgbClr val="7030A0"/>
              </a:solidFill>
              <a:round/>
            </a:ln>
            <a:effectLst/>
          </c:spPr>
          <c:marker>
            <c:symbol val="none"/>
          </c:marker>
          <c:dLbls>
            <c:dLbl>
              <c:idx val="27"/>
              <c:layout>
                <c:manualLayout>
                  <c:x val="-1.4191011967092422E-2"/>
                  <c:y val="1.9864807515263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9E4-4C43-8FDD-F28DA47CCAFF}"/>
                </c:ext>
              </c:extLst>
            </c:dLbl>
            <c:dLbl>
              <c:idx val="30"/>
              <c:layout>
                <c:manualLayout>
                  <c:x val="-5.340630368429365E-3"/>
                  <c:y val="9.78114887807387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B71-48B2-A653-DA0254E5D68F}"/>
                </c:ext>
              </c:extLst>
            </c:dLbl>
            <c:dLbl>
              <c:idx val="31"/>
              <c:layout>
                <c:manualLayout>
                  <c:x val="-7.2573129109035741E-3"/>
                  <c:y val="1.3423969809367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833-4E88-8AF0-A2A74054A5CB}"/>
                </c:ext>
              </c:extLst>
            </c:dLbl>
            <c:dLbl>
              <c:idx val="32"/>
              <c:layout>
                <c:manualLayout>
                  <c:x val="-1.3895099109900909E-2"/>
                  <c:y val="1.8465799127961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5E9-4DE4-9540-9D4E55947A6D}"/>
                </c:ext>
              </c:extLst>
            </c:dLbl>
            <c:dLbl>
              <c:idx val="33"/>
              <c:layout>
                <c:manualLayout>
                  <c:x val="-1.3895099109900746E-2"/>
                  <c:y val="8.3822397393810942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1.3408328121974287E-2"/>
                      <c:h val="3.9452314418004168E-2"/>
                    </c:manualLayout>
                  </c15:layout>
                </c:ext>
                <c:ext xmlns:c16="http://schemas.microsoft.com/office/drawing/2014/chart" uri="{C3380CC4-5D6E-409C-BE32-E72D297353CC}">
                  <c16:uniqueId val="{0000001C-D792-468F-B668-B6E89E13D4E8}"/>
                </c:ext>
              </c:extLst>
            </c:dLbl>
            <c:dLbl>
              <c:idx val="34"/>
              <c:layout>
                <c:manualLayout>
                  <c:x val="-1.4545027231038775E-2"/>
                  <c:y val="1.5944884468664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422-4B07-A601-198AE7D28F0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7030A0"/>
                    </a:solidFill>
                    <a:latin typeface="+mn-lt"/>
                    <a:ea typeface="+mn-ea"/>
                    <a:cs typeface="+mn-cs"/>
                  </a:defRPr>
                </a:pPr>
                <a:endParaRPr lang="fr-FR"/>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Feuil1!$B$12:$AJ$12</c:f>
              <c:numCache>
                <c:formatCode>General</c:formatCode>
                <c:ptCount val="35"/>
                <c:pt idx="0">
                  <c:v>7</c:v>
                </c:pt>
                <c:pt idx="1">
                  <c:v>6</c:v>
                </c:pt>
                <c:pt idx="2" formatCode="##0">
                  <c:v>5</c:v>
                </c:pt>
                <c:pt idx="3" formatCode="##0">
                  <c:v>4</c:v>
                </c:pt>
                <c:pt idx="4">
                  <c:v>4</c:v>
                </c:pt>
                <c:pt idx="5" formatCode="0;0;&quot;-&quot;">
                  <c:v>4</c:v>
                </c:pt>
                <c:pt idx="6" formatCode="0;0;&quot;-&quot;">
                  <c:v>4</c:v>
                </c:pt>
                <c:pt idx="7">
                  <c:v>4</c:v>
                </c:pt>
                <c:pt idx="8" formatCode="0;0;&quot;-&quot;">
                  <c:v>4</c:v>
                </c:pt>
                <c:pt idx="9" formatCode="0;0;&quot;-&quot;">
                  <c:v>4</c:v>
                </c:pt>
                <c:pt idx="10" formatCode="0;0;&quot;-&quot;">
                  <c:v>5</c:v>
                </c:pt>
                <c:pt idx="11" formatCode="0;0;&quot;-&quot;">
                  <c:v>5</c:v>
                </c:pt>
                <c:pt idx="12" formatCode="0;0;&quot;-&quot;">
                  <c:v>2</c:v>
                </c:pt>
                <c:pt idx="13" formatCode="0;0;&quot;-&quot;">
                  <c:v>2</c:v>
                </c:pt>
                <c:pt idx="14" formatCode="0;0;&quot;-&quot;">
                  <c:v>2</c:v>
                </c:pt>
                <c:pt idx="15" formatCode="0;0;&quot;-&quot;">
                  <c:v>2</c:v>
                </c:pt>
                <c:pt idx="16" formatCode="0;0;&quot;-&quot;">
                  <c:v>2</c:v>
                </c:pt>
                <c:pt idx="17" formatCode="0;0;&quot;-&quot;">
                  <c:v>2</c:v>
                </c:pt>
                <c:pt idx="18" formatCode="0;0;&quot;-&quot;">
                  <c:v>2</c:v>
                </c:pt>
                <c:pt idx="19" formatCode="0;0;&quot;-&quot;">
                  <c:v>2</c:v>
                </c:pt>
                <c:pt idx="20" formatCode="0;0;&quot;-&quot;">
                  <c:v>2</c:v>
                </c:pt>
                <c:pt idx="21" formatCode="0;0;&quot;-&quot;">
                  <c:v>2</c:v>
                </c:pt>
                <c:pt idx="22" formatCode="0;0;&quot;-&quot;">
                  <c:v>2</c:v>
                </c:pt>
                <c:pt idx="23" formatCode="0;0;&quot;-&quot;">
                  <c:v>2</c:v>
                </c:pt>
                <c:pt idx="24" formatCode="0;0;&quot;-&quot;">
                  <c:v>2</c:v>
                </c:pt>
                <c:pt idx="25" formatCode="0;0;&quot;-&quot;">
                  <c:v>2</c:v>
                </c:pt>
                <c:pt idx="26" formatCode="0;0;&quot;-&quot;">
                  <c:v>2</c:v>
                </c:pt>
                <c:pt idx="27" formatCode="0;0;&quot;-&quot;">
                  <c:v>1</c:v>
                </c:pt>
                <c:pt idx="28" formatCode="0;0;&quot;-&quot;">
                  <c:v>2</c:v>
                </c:pt>
                <c:pt idx="29" formatCode="0;0;&quot;-&quot;">
                  <c:v>2</c:v>
                </c:pt>
                <c:pt idx="30" formatCode="0;0;&quot;-&quot;">
                  <c:v>1</c:v>
                </c:pt>
                <c:pt idx="31">
                  <c:v>1</c:v>
                </c:pt>
                <c:pt idx="32" formatCode="0">
                  <c:v>1</c:v>
                </c:pt>
                <c:pt idx="33" formatCode="0">
                  <c:v>1</c:v>
                </c:pt>
                <c:pt idx="34">
                  <c:v>1.5</c:v>
                </c:pt>
              </c:numCache>
            </c:numRef>
          </c:val>
          <c:smooth val="1"/>
          <c:extLst xmlns:c15="http://schemas.microsoft.com/office/drawing/2012/chart">
            <c:ext xmlns:c16="http://schemas.microsoft.com/office/drawing/2014/chart" uri="{C3380CC4-5D6E-409C-BE32-E72D297353CC}">
              <c16:uniqueId val="{0000001C-A6DE-4DD4-B0AB-954A6C4EE404}"/>
            </c:ext>
          </c:extLst>
        </c:ser>
        <c:ser>
          <c:idx val="12"/>
          <c:order val="12"/>
          <c:tx>
            <c:strRef>
              <c:f>Feuil1!$A$14</c:f>
              <c:strCache>
                <c:ptCount val="1"/>
                <c:pt idx="0">
                  <c:v>Marine Le Pen</c:v>
                </c:pt>
              </c:strCache>
            </c:strRef>
          </c:tx>
          <c:spPr>
            <a:ln w="28575" cap="rnd">
              <a:solidFill>
                <a:srgbClr val="00206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EC-4489-BA23-F3A04C3D3BE8}"/>
                </c:ext>
              </c:extLst>
            </c:dLbl>
            <c:dLbl>
              <c:idx val="4"/>
              <c:layout>
                <c:manualLayout>
                  <c:x val="-3.667934379298609E-2"/>
                  <c:y val="-1.7948912374197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8EC-4489-BA23-F3A04C3D3BE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8EC-4489-BA23-F3A04C3D3BE8}"/>
                </c:ext>
              </c:extLst>
            </c:dLbl>
            <c:dLbl>
              <c:idx val="13"/>
              <c:layout>
                <c:manualLayout>
                  <c:x val="-3.490412798000313E-3"/>
                  <c:y val="-1.2907083055602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ACA-48FC-ABF0-D7E2FB0D68AD}"/>
                </c:ext>
              </c:extLst>
            </c:dLbl>
            <c:dLbl>
              <c:idx val="14"/>
              <c:layout>
                <c:manualLayout>
                  <c:x val="-1.7872282895827436E-2"/>
                  <c:y val="9.781148878073785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6D2-4564-825D-546010F51D51}"/>
                </c:ext>
              </c:extLst>
            </c:dLbl>
            <c:dLbl>
              <c:idx val="15"/>
              <c:layout>
                <c:manualLayout>
                  <c:x val="-1.6765985195994575E-2"/>
                  <c:y val="7.865253737007768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B74-4804-81B8-ED60B3FF80FD}"/>
                </c:ext>
              </c:extLst>
            </c:dLbl>
            <c:dLbl>
              <c:idx val="21"/>
              <c:layout>
                <c:manualLayout>
                  <c:x val="-1.8807060897158653E-2"/>
                  <c:y val="3.02509759115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A82-42B0-9DD9-BA9312FD9B81}"/>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5F6-4499-89B6-A9460C4B140F}"/>
                </c:ext>
              </c:extLst>
            </c:dLbl>
            <c:dLbl>
              <c:idx val="23"/>
              <c:layout>
                <c:manualLayout>
                  <c:x val="-2.3403727839964195E-2"/>
                  <c:y val="-4.255303944894001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136260858377256E-2"/>
                      <c:h val="4.2250529689824276E-2"/>
                    </c:manualLayout>
                  </c15:layout>
                </c:ext>
                <c:ext xmlns:c16="http://schemas.microsoft.com/office/drawing/2014/chart" uri="{C3380CC4-5D6E-409C-BE32-E72D297353CC}">
                  <c16:uniqueId val="{0000001E-E937-45F4-98B9-357BB433359A}"/>
                </c:ext>
              </c:extLst>
            </c:dLbl>
            <c:dLbl>
              <c:idx val="24"/>
              <c:layout>
                <c:manualLayout>
                  <c:x val="-9.0219012971646233E-3"/>
                  <c:y val="-1.0386168396305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CEC-4F19-A0DD-2EB2496F3B70}"/>
                </c:ext>
              </c:extLst>
            </c:dLbl>
            <c:dLbl>
              <c:idx val="25"/>
              <c:layout>
                <c:manualLayout>
                  <c:x val="-2.8935259894155976E-2"/>
                  <c:y val="3.2469380811750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B88-462A-A775-D6D9572558C6}"/>
                </c:ext>
              </c:extLst>
            </c:dLbl>
            <c:dLbl>
              <c:idx val="26"/>
              <c:layout>
                <c:manualLayout>
                  <c:x val="-2.0084878295493241E-2"/>
                  <c:y val="-2.5511656352089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8D2-4C14-8925-7DFE06C63A88}"/>
                </c:ext>
              </c:extLst>
            </c:dLbl>
            <c:dLbl>
              <c:idx val="2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96-4111-9951-88CCCB48227B}"/>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B5B-4CAA-8FE3-E2F15804F866}"/>
                </c:ext>
              </c:extLst>
            </c:dLbl>
            <c:dLbl>
              <c:idx val="2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EE1-4F7B-BA7A-C813C3C58A95}"/>
                </c:ext>
              </c:extLst>
            </c:dLbl>
            <c:dLbl>
              <c:idx val="30"/>
              <c:layout>
                <c:manualLayout>
                  <c:x val="-1.6174072371556603E-2"/>
                  <c:y val="-3.1952494057985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B71-48B2-A653-DA0254E5D68F}"/>
                </c:ext>
              </c:extLst>
            </c:dLbl>
            <c:dLbl>
              <c:idx val="31"/>
              <c:layout>
                <c:manualLayout>
                  <c:x val="-1.8386667771222328E-2"/>
                  <c:y val="-2.4389750080093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EDA-468D-AF67-8739B21DC19B}"/>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5E9-4DE4-9540-9D4E55947A6D}"/>
                </c:ext>
              </c:extLst>
            </c:dLbl>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F0A-414D-A85F-B39FF31981B7}"/>
                </c:ext>
              </c:extLst>
            </c:dLbl>
            <c:dLbl>
              <c:idx val="34"/>
              <c:layout>
                <c:manualLayout>
                  <c:x val="-2.291970081877354E-2"/>
                  <c:y val="-3.0156292738932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C3C-466A-BC8C-7A1A0730172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2060"/>
                    </a:solidFill>
                    <a:latin typeface="+mn-lt"/>
                    <a:ea typeface="+mn-ea"/>
                    <a:cs typeface="+mn-cs"/>
                  </a:defRPr>
                </a:pPr>
                <a:endParaRPr lang="fr-FR"/>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Feuil1!$B$14:$AJ$14</c:f>
              <c:numCache>
                <c:formatCode>General</c:formatCode>
                <c:ptCount val="35"/>
                <c:pt idx="0">
                  <c:v>26</c:v>
                </c:pt>
                <c:pt idx="1">
                  <c:v>25</c:v>
                </c:pt>
                <c:pt idx="2" formatCode="##0">
                  <c:v>26</c:v>
                </c:pt>
                <c:pt idx="3" formatCode="##0">
                  <c:v>27</c:v>
                </c:pt>
                <c:pt idx="4">
                  <c:v>28</c:v>
                </c:pt>
                <c:pt idx="5" formatCode="0;0;&quot;-&quot;">
                  <c:v>28</c:v>
                </c:pt>
                <c:pt idx="6" formatCode="0;0;&quot;-&quot;">
                  <c:v>27</c:v>
                </c:pt>
                <c:pt idx="7">
                  <c:v>26</c:v>
                </c:pt>
                <c:pt idx="8" formatCode="0;0;&quot;-&quot;">
                  <c:v>26</c:v>
                </c:pt>
                <c:pt idx="9" formatCode="0;0;&quot;-&quot;">
                  <c:v>24</c:v>
                </c:pt>
                <c:pt idx="10" formatCode="0;0;&quot;-&quot;">
                  <c:v>23</c:v>
                </c:pt>
                <c:pt idx="11" formatCode="0;0;&quot;-&quot;">
                  <c:v>23</c:v>
                </c:pt>
                <c:pt idx="12" formatCode="0;0;&quot;-&quot;">
                  <c:v>19</c:v>
                </c:pt>
                <c:pt idx="13" formatCode="0;0;&quot;-&quot;">
                  <c:v>16</c:v>
                </c:pt>
                <c:pt idx="14" formatCode="0;0;&quot;-&quot;">
                  <c:v>15</c:v>
                </c:pt>
                <c:pt idx="15" formatCode="0;0;&quot;-&quot;">
                  <c:v>15</c:v>
                </c:pt>
                <c:pt idx="16" formatCode="0;0;&quot;-&quot;">
                  <c:v>16</c:v>
                </c:pt>
                <c:pt idx="17" formatCode="0;0;&quot;-&quot;">
                  <c:v>16</c:v>
                </c:pt>
                <c:pt idx="18" formatCode="0;0;&quot;-&quot;">
                  <c:v>16</c:v>
                </c:pt>
                <c:pt idx="19" formatCode="0;0;&quot;-&quot;">
                  <c:v>16</c:v>
                </c:pt>
                <c:pt idx="20" formatCode="0;0;&quot;-&quot;">
                  <c:v>16</c:v>
                </c:pt>
                <c:pt idx="21" formatCode="0;0;&quot;-&quot;">
                  <c:v>16</c:v>
                </c:pt>
                <c:pt idx="22" formatCode="0;0;&quot;-&quot;">
                  <c:v>20</c:v>
                </c:pt>
                <c:pt idx="23" formatCode="0;0;&quot;-&quot;">
                  <c:v>18</c:v>
                </c:pt>
                <c:pt idx="24" formatCode="0;0;&quot;-&quot;">
                  <c:v>16</c:v>
                </c:pt>
                <c:pt idx="25" formatCode="0;0;&quot;-&quot;">
                  <c:v>16</c:v>
                </c:pt>
                <c:pt idx="26" formatCode="0;0;&quot;-&quot;">
                  <c:v>16</c:v>
                </c:pt>
                <c:pt idx="27" formatCode="0;0;&quot;-&quot;">
                  <c:v>17</c:v>
                </c:pt>
                <c:pt idx="28" formatCode="0;0;&quot;-&quot;">
                  <c:v>17</c:v>
                </c:pt>
                <c:pt idx="29" formatCode="0;0;&quot;-&quot;">
                  <c:v>17</c:v>
                </c:pt>
                <c:pt idx="30" formatCode="0;0;&quot;-&quot;">
                  <c:v>17</c:v>
                </c:pt>
                <c:pt idx="31">
                  <c:v>17.5</c:v>
                </c:pt>
                <c:pt idx="32" formatCode="0">
                  <c:v>17</c:v>
                </c:pt>
                <c:pt idx="33" formatCode="0">
                  <c:v>18</c:v>
                </c:pt>
                <c:pt idx="34">
                  <c:v>18.5</c:v>
                </c:pt>
              </c:numCache>
            </c:numRef>
          </c:val>
          <c:smooth val="1"/>
          <c:extLst xmlns:c15="http://schemas.microsoft.com/office/drawing/2012/chart">
            <c:ext xmlns:c16="http://schemas.microsoft.com/office/drawing/2014/chart" uri="{C3380CC4-5D6E-409C-BE32-E72D297353CC}">
              <c16:uniqueId val="{0000001F-A6DE-4DD4-B0AB-954A6C4EE404}"/>
            </c:ext>
          </c:extLst>
        </c:ser>
        <c:ser>
          <c:idx val="14"/>
          <c:order val="13"/>
          <c:tx>
            <c:strRef>
              <c:f>Feuil1!$A$15</c:f>
              <c:strCache>
                <c:ptCount val="1"/>
                <c:pt idx="0">
                  <c:v>Éric Zemmour</c:v>
                </c:pt>
              </c:strCache>
            </c:strRef>
          </c:tx>
          <c:spPr>
            <a:ln w="28575" cap="rnd">
              <a:solidFill>
                <a:srgbClr val="3B3838"/>
              </a:solidFill>
              <a:round/>
            </a:ln>
            <a:effectLst/>
          </c:spPr>
          <c:marker>
            <c:symbol val="none"/>
          </c:marker>
          <c:dLbls>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EC-4489-BA23-F3A04C3D3BE8}"/>
                </c:ext>
              </c:extLst>
            </c:dLbl>
            <c:dLbl>
              <c:idx val="24"/>
              <c:layout>
                <c:manualLayout>
                  <c:x val="-2.3918156270386393E-2"/>
                  <c:y val="-1.3423771312149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509-4061-BA74-5F819EC26964}"/>
                </c:ext>
              </c:extLst>
            </c:dLbl>
            <c:dLbl>
              <c:idx val="26"/>
              <c:layout>
                <c:manualLayout>
                  <c:x val="-2.2297473695158884E-2"/>
                  <c:y val="1.5427997714900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8EC-4489-BA23-F3A04C3D3BE8}"/>
                </c:ext>
              </c:extLst>
            </c:dLbl>
            <c:dLbl>
              <c:idx val="27"/>
              <c:layout>
                <c:manualLayout>
                  <c:x val="-1.5659687496161714E-2"/>
                  <c:y val="2.99484661524530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8EC-4489-BA23-F3A04C3D3BE8}"/>
                </c:ext>
              </c:extLst>
            </c:dLbl>
            <c:dLbl>
              <c:idx val="28"/>
              <c:layout>
                <c:manualLayout>
                  <c:x val="-1.6765985195994575E-2"/>
                  <c:y val="2.7427551493155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8EC-4489-BA23-F3A04C3D3BE8}"/>
                </c:ext>
              </c:extLst>
            </c:dLbl>
            <c:dLbl>
              <c:idx val="29"/>
              <c:layout>
                <c:manualLayout>
                  <c:x val="-1.8978580595660301E-2"/>
                  <c:y val="2.4906636833858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EE1-4F7B-BA7A-C813C3C58A95}"/>
                </c:ext>
              </c:extLst>
            </c:dLbl>
            <c:dLbl>
              <c:idx val="30"/>
              <c:layout>
                <c:manualLayout>
                  <c:x val="-2.3461786691691643E-2"/>
                  <c:y val="2.4389948577310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B71-48B2-A653-DA0254E5D68F}"/>
                </c:ext>
              </c:extLst>
            </c:dLbl>
            <c:dLbl>
              <c:idx val="31"/>
              <c:layout>
                <c:manualLayout>
                  <c:x val="-2.2355488991858782E-2"/>
                  <c:y val="-3.1070173927231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EDA-468D-AF67-8739B21DC19B}"/>
                </c:ext>
              </c:extLst>
            </c:dLbl>
            <c:dLbl>
              <c:idx val="32"/>
              <c:layout>
                <c:manualLayout>
                  <c:x val="-1.6281914619776371E-2"/>
                  <c:y val="-1.7740887290501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5E9-4DE4-9540-9D4E55947A6D}"/>
                </c:ext>
              </c:extLst>
            </c:dLbl>
            <c:dLbl>
              <c:idx val="33"/>
              <c:layout>
                <c:manualLayout>
                  <c:x val="-7.0139274169403448E-3"/>
                  <c:y val="-2.2782716609095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F0A-414D-A85F-B39FF31981B7}"/>
                </c:ext>
              </c:extLst>
            </c:dLbl>
            <c:dLbl>
              <c:idx val="34"/>
              <c:layout>
                <c:manualLayout>
                  <c:x val="-8.5378307209463353E-3"/>
                  <c:y val="-1.5219972631203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422-4B07-A601-198AE7D28F0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3B3838"/>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Feuil1!$B$1:$AJ$1</c:f>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f>Feuil1!$B$15:$AJ$15</c:f>
              <c:numCache>
                <c:formatCode>General</c:formatCode>
                <c:ptCount val="35"/>
                <c:pt idx="12" formatCode="0;0;&quot;-&quot;">
                  <c:v>11</c:v>
                </c:pt>
                <c:pt idx="13" formatCode="0;0;&quot;-&quot;">
                  <c:v>13</c:v>
                </c:pt>
                <c:pt idx="14" formatCode="0;0;&quot;-&quot;">
                  <c:v>17</c:v>
                </c:pt>
                <c:pt idx="15" formatCode="0;0;&quot;-&quot;">
                  <c:v>17</c:v>
                </c:pt>
                <c:pt idx="16" formatCode="0;0;&quot;-&quot;">
                  <c:v>17</c:v>
                </c:pt>
                <c:pt idx="17" formatCode="0;0;&quot;-&quot;">
                  <c:v>17</c:v>
                </c:pt>
                <c:pt idx="18" formatCode="0;0;&quot;-&quot;">
                  <c:v>17</c:v>
                </c:pt>
                <c:pt idx="19" formatCode="0;0;&quot;-&quot;">
                  <c:v>18</c:v>
                </c:pt>
                <c:pt idx="20" formatCode="0;0;&quot;-&quot;">
                  <c:v>17</c:v>
                </c:pt>
                <c:pt idx="21" formatCode="0;0;&quot;-&quot;">
                  <c:v>16</c:v>
                </c:pt>
                <c:pt idx="22" formatCode="0;0;&quot;-&quot;">
                  <c:v>13</c:v>
                </c:pt>
                <c:pt idx="23" formatCode="0;0;&quot;-&quot;">
                  <c:v>14</c:v>
                </c:pt>
                <c:pt idx="24" formatCode="0;0;&quot;-&quot;">
                  <c:v>15</c:v>
                </c:pt>
                <c:pt idx="25" formatCode="0;0;&quot;-&quot;">
                  <c:v>16</c:v>
                </c:pt>
                <c:pt idx="26" formatCode="0;0;&quot;-&quot;">
                  <c:v>15</c:v>
                </c:pt>
                <c:pt idx="27" formatCode="0;0;&quot;-&quot;">
                  <c:v>14</c:v>
                </c:pt>
                <c:pt idx="28" formatCode="0;0;&quot;-&quot;">
                  <c:v>14</c:v>
                </c:pt>
                <c:pt idx="29" formatCode="0;0;&quot;-&quot;">
                  <c:v>14</c:v>
                </c:pt>
                <c:pt idx="30" formatCode="0.0;0.0;&quot;-&quot;">
                  <c:v>14.5</c:v>
                </c:pt>
                <c:pt idx="31">
                  <c:v>14.5</c:v>
                </c:pt>
                <c:pt idx="32" formatCode="0.0">
                  <c:v>15.5</c:v>
                </c:pt>
                <c:pt idx="33" formatCode="0">
                  <c:v>15</c:v>
                </c:pt>
                <c:pt idx="34">
                  <c:v>12.5</c:v>
                </c:pt>
              </c:numCache>
            </c:numRef>
          </c:val>
          <c:smooth val="1"/>
          <c:extLst xmlns:c15="http://schemas.microsoft.com/office/drawing/2012/chart">
            <c:ext xmlns:c16="http://schemas.microsoft.com/office/drawing/2014/chart" uri="{C3380CC4-5D6E-409C-BE32-E72D297353CC}">
              <c16:uniqueId val="{00000000-373C-4501-AD9B-83528D00DD63}"/>
            </c:ext>
          </c:extLst>
        </c:ser>
        <c:dLbls>
          <c:showLegendKey val="0"/>
          <c:showVal val="1"/>
          <c:showCatName val="0"/>
          <c:showSerName val="0"/>
          <c:showPercent val="0"/>
          <c:showBubbleSize val="0"/>
        </c:dLbls>
        <c:smooth val="0"/>
        <c:axId val="271883880"/>
        <c:axId val="271884272"/>
        <c:extLst>
          <c:ext xmlns:c15="http://schemas.microsoft.com/office/drawing/2012/chart" uri="{02D57815-91ED-43cb-92C2-25804820EDAC}">
            <c15:filteredLineSeries>
              <c15:ser>
                <c:idx val="0"/>
                <c:order val="0"/>
                <c:tx>
                  <c:strRef>
                    <c:extLst>
                      <c:ext uri="{02D57815-91ED-43cb-92C2-25804820EDAC}">
                        <c15:formulaRef>
                          <c15:sqref>Feuil1!$A$2</c15:sqref>
                        </c15:formulaRef>
                      </c:ext>
                    </c:extLst>
                    <c:strCache>
                      <c:ptCount val="1"/>
                      <c:pt idx="0">
                        <c:v>Nathalie Arthaud</c:v>
                      </c:pt>
                    </c:strCache>
                  </c:strRef>
                </c:tx>
                <c:spPr>
                  <a:ln w="28575" cap="rnd">
                    <a:solidFill>
                      <a:schemeClr val="bg1"/>
                    </a:solidFill>
                    <a:round/>
                  </a:ln>
                  <a:effectLst/>
                </c:spPr>
                <c:marker>
                  <c:symbol val="none"/>
                </c:marker>
                <c:dPt>
                  <c:idx val="0"/>
                  <c:marker>
                    <c:symbol val="none"/>
                  </c:marker>
                  <c:bubble3D val="0"/>
                  <c:spPr>
                    <a:ln w="19050" cap="rnd">
                      <a:solidFill>
                        <a:schemeClr val="bg1"/>
                      </a:solidFill>
                      <a:round/>
                    </a:ln>
                    <a:effectLst/>
                  </c:spPr>
                  <c:extLst>
                    <c:ext xmlns:c16="http://schemas.microsoft.com/office/drawing/2014/chart" uri="{C3380CC4-5D6E-409C-BE32-E72D297353CC}">
                      <c16:uniqueId val="{00000001-A42F-4452-B5D0-6B87BF357C96}"/>
                    </c:ext>
                  </c:extLst>
                </c:dPt>
                <c:dPt>
                  <c:idx val="1"/>
                  <c:marker>
                    <c:symbol val="none"/>
                  </c:marker>
                  <c:bubble3D val="0"/>
                  <c:spPr>
                    <a:ln w="19050" cap="rnd">
                      <a:solidFill>
                        <a:schemeClr val="bg1"/>
                      </a:solidFill>
                      <a:round/>
                    </a:ln>
                    <a:effectLst/>
                  </c:spPr>
                  <c:extLst>
                    <c:ext xmlns:c16="http://schemas.microsoft.com/office/drawing/2014/chart" uri="{C3380CC4-5D6E-409C-BE32-E72D297353CC}">
                      <c16:uniqueId val="{00000003-A42F-4452-B5D0-6B87BF357C96}"/>
                    </c:ext>
                  </c:extLst>
                </c:dPt>
                <c:dPt>
                  <c:idx val="2"/>
                  <c:marker>
                    <c:symbol val="none"/>
                  </c:marker>
                  <c:bubble3D val="0"/>
                  <c:spPr>
                    <a:ln w="19050" cap="rnd">
                      <a:solidFill>
                        <a:schemeClr val="bg1"/>
                      </a:solidFill>
                      <a:round/>
                    </a:ln>
                    <a:effectLst/>
                  </c:spPr>
                  <c:extLst>
                    <c:ext xmlns:c16="http://schemas.microsoft.com/office/drawing/2014/chart" uri="{C3380CC4-5D6E-409C-BE32-E72D297353CC}">
                      <c16:uniqueId val="{00000005-A42F-4452-B5D0-6B87BF357C96}"/>
                    </c:ext>
                  </c:extLst>
                </c:dPt>
                <c:dPt>
                  <c:idx val="3"/>
                  <c:marker>
                    <c:symbol val="none"/>
                  </c:marker>
                  <c:bubble3D val="0"/>
                  <c:spPr>
                    <a:ln w="19050" cap="rnd">
                      <a:solidFill>
                        <a:schemeClr val="bg1"/>
                      </a:solidFill>
                      <a:round/>
                    </a:ln>
                    <a:effectLst/>
                  </c:spPr>
                  <c:extLst>
                    <c:ext xmlns:c16="http://schemas.microsoft.com/office/drawing/2014/chart" uri="{C3380CC4-5D6E-409C-BE32-E72D297353CC}">
                      <c16:uniqueId val="{00000007-A42F-4452-B5D0-6B87BF357C96}"/>
                    </c:ext>
                  </c:extLst>
                </c:dPt>
                <c:dPt>
                  <c:idx val="4"/>
                  <c:marker>
                    <c:symbol val="none"/>
                  </c:marker>
                  <c:bubble3D val="0"/>
                  <c:spPr>
                    <a:ln w="19050" cap="rnd">
                      <a:solidFill>
                        <a:schemeClr val="bg1"/>
                      </a:solidFill>
                      <a:round/>
                    </a:ln>
                    <a:effectLst/>
                  </c:spPr>
                  <c:extLst>
                    <c:ext xmlns:c16="http://schemas.microsoft.com/office/drawing/2014/chart" uri="{C3380CC4-5D6E-409C-BE32-E72D297353CC}">
                      <c16:uniqueId val="{00000009-A42F-4452-B5D0-6B87BF357C96}"/>
                    </c:ext>
                  </c:extLst>
                </c:dPt>
                <c:dPt>
                  <c:idx val="5"/>
                  <c:marker>
                    <c:symbol val="none"/>
                  </c:marker>
                  <c:bubble3D val="0"/>
                  <c:spPr>
                    <a:ln w="19050" cap="rnd">
                      <a:solidFill>
                        <a:schemeClr val="bg1"/>
                      </a:solidFill>
                      <a:round/>
                    </a:ln>
                    <a:effectLst/>
                  </c:spPr>
                  <c:extLst>
                    <c:ext xmlns:c16="http://schemas.microsoft.com/office/drawing/2014/chart" uri="{C3380CC4-5D6E-409C-BE32-E72D297353CC}">
                      <c16:uniqueId val="{0000000B-A42F-4452-B5D0-6B87BF357C96}"/>
                    </c:ext>
                  </c:extLst>
                </c:dPt>
                <c:dPt>
                  <c:idx val="6"/>
                  <c:marker>
                    <c:symbol val="none"/>
                  </c:marker>
                  <c:bubble3D val="0"/>
                  <c:spPr>
                    <a:ln w="19050" cap="rnd">
                      <a:solidFill>
                        <a:schemeClr val="bg1"/>
                      </a:solidFill>
                      <a:round/>
                    </a:ln>
                    <a:effectLst/>
                  </c:spPr>
                  <c:extLst>
                    <c:ext xmlns:c16="http://schemas.microsoft.com/office/drawing/2014/chart" uri="{C3380CC4-5D6E-409C-BE32-E72D297353CC}">
                      <c16:uniqueId val="{0000000D-A42F-4452-B5D0-6B87BF357C96}"/>
                    </c:ext>
                  </c:extLst>
                </c:dPt>
                <c:dPt>
                  <c:idx val="7"/>
                  <c:marker>
                    <c:symbol val="none"/>
                  </c:marker>
                  <c:bubble3D val="0"/>
                  <c:spPr>
                    <a:ln w="19050" cap="rnd">
                      <a:solidFill>
                        <a:schemeClr val="bg1"/>
                      </a:solidFill>
                      <a:round/>
                    </a:ln>
                    <a:effectLst/>
                  </c:spPr>
                  <c:extLst>
                    <c:ext xmlns:c16="http://schemas.microsoft.com/office/drawing/2014/chart" uri="{C3380CC4-5D6E-409C-BE32-E72D297353CC}">
                      <c16:uniqueId val="{0000000F-A42F-4452-B5D0-6B87BF357C96}"/>
                    </c:ext>
                  </c:extLst>
                </c:dPt>
                <c:dPt>
                  <c:idx val="8"/>
                  <c:marker>
                    <c:symbol val="none"/>
                  </c:marker>
                  <c:bubble3D val="0"/>
                  <c:spPr>
                    <a:ln w="19050" cap="rnd">
                      <a:solidFill>
                        <a:schemeClr val="bg1"/>
                      </a:solidFill>
                      <a:round/>
                    </a:ln>
                    <a:effectLst/>
                  </c:spPr>
                  <c:extLst>
                    <c:ext xmlns:c16="http://schemas.microsoft.com/office/drawing/2014/chart" uri="{C3380CC4-5D6E-409C-BE32-E72D297353CC}">
                      <c16:uniqueId val="{00000011-A42F-4452-B5D0-6B87BF357C96}"/>
                    </c:ext>
                  </c:extLst>
                </c:dPt>
                <c:dPt>
                  <c:idx val="9"/>
                  <c:marker>
                    <c:symbol val="none"/>
                  </c:marker>
                  <c:bubble3D val="0"/>
                  <c:spPr>
                    <a:ln w="19050" cap="rnd">
                      <a:solidFill>
                        <a:schemeClr val="bg1"/>
                      </a:solidFill>
                      <a:round/>
                    </a:ln>
                    <a:effectLst/>
                  </c:spPr>
                  <c:extLst>
                    <c:ext xmlns:c16="http://schemas.microsoft.com/office/drawing/2014/chart" uri="{C3380CC4-5D6E-409C-BE32-E72D297353CC}">
                      <c16:uniqueId val="{00000013-A42F-4452-B5D0-6B87BF357C96}"/>
                    </c:ext>
                  </c:extLst>
                </c:dPt>
                <c:dPt>
                  <c:idx val="10"/>
                  <c:marker>
                    <c:symbol val="none"/>
                  </c:marker>
                  <c:bubble3D val="0"/>
                  <c:spPr>
                    <a:ln w="19050" cap="rnd">
                      <a:solidFill>
                        <a:schemeClr val="bg1"/>
                      </a:solidFill>
                      <a:round/>
                    </a:ln>
                    <a:effectLst/>
                  </c:spPr>
                  <c:extLst>
                    <c:ext xmlns:c16="http://schemas.microsoft.com/office/drawing/2014/chart" uri="{C3380CC4-5D6E-409C-BE32-E72D297353CC}">
                      <c16:uniqueId val="{00000015-A42F-4452-B5D0-6B87BF357C96}"/>
                    </c:ext>
                  </c:extLst>
                </c:dPt>
                <c:dPt>
                  <c:idx val="11"/>
                  <c:marker>
                    <c:symbol val="none"/>
                  </c:marker>
                  <c:bubble3D val="0"/>
                  <c:spPr>
                    <a:ln w="19050" cap="rnd">
                      <a:solidFill>
                        <a:schemeClr val="bg1"/>
                      </a:solidFill>
                      <a:round/>
                    </a:ln>
                    <a:effectLst/>
                  </c:spPr>
                  <c:extLst>
                    <c:ext xmlns:c16="http://schemas.microsoft.com/office/drawing/2014/chart" uri="{C3380CC4-5D6E-409C-BE32-E72D297353CC}">
                      <c16:uniqueId val="{00000017-A42F-4452-B5D0-6B87BF357C96}"/>
                    </c:ext>
                  </c:extLst>
                </c:dPt>
                <c:dPt>
                  <c:idx val="12"/>
                  <c:marker>
                    <c:symbol val="none"/>
                  </c:marker>
                  <c:bubble3D val="0"/>
                  <c:spPr>
                    <a:ln w="19050" cap="rnd">
                      <a:solidFill>
                        <a:schemeClr val="bg1"/>
                      </a:solidFill>
                      <a:round/>
                    </a:ln>
                    <a:effectLst/>
                  </c:spPr>
                  <c:extLst>
                    <c:ext xmlns:c16="http://schemas.microsoft.com/office/drawing/2014/chart" uri="{C3380CC4-5D6E-409C-BE32-E72D297353CC}">
                      <c16:uniqueId val="{00000019-A42F-4452-B5D0-6B87BF357C96}"/>
                    </c:ext>
                  </c:extLst>
                </c:dPt>
                <c:dPt>
                  <c:idx val="13"/>
                  <c:marker>
                    <c:symbol val="none"/>
                  </c:marker>
                  <c:bubble3D val="0"/>
                  <c:spPr>
                    <a:ln w="19050" cap="rnd">
                      <a:solidFill>
                        <a:schemeClr val="bg1"/>
                      </a:solidFill>
                      <a:round/>
                    </a:ln>
                    <a:effectLst/>
                  </c:spPr>
                  <c:extLst>
                    <c:ext xmlns:c16="http://schemas.microsoft.com/office/drawing/2014/chart" uri="{C3380CC4-5D6E-409C-BE32-E72D297353CC}">
                      <c16:uniqueId val="{0000001B-A42F-4452-B5D0-6B87BF357C96}"/>
                    </c:ext>
                  </c:extLst>
                </c:dPt>
                <c:dLbls>
                  <c:delete val="1"/>
                </c:dLbls>
                <c:cat>
                  <c:strRef>
                    <c:extLst>
                      <c:ext uri="{02D57815-91ED-43cb-92C2-25804820EDAC}">
                        <c15:formulaRef>
                          <c15:sqref>Feuil1!$B$1:$AJ$1</c15:sqref>
                        </c15:formulaRef>
                      </c:ext>
                    </c:extLst>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extLst>
                      <c:ext uri="{02D57815-91ED-43cb-92C2-25804820EDAC}">
                        <c15:formulaRef>
                          <c15:sqref>Feuil1!$B$2:$AJ$2</c15:sqref>
                        </c15:formulaRef>
                      </c:ext>
                    </c:extLst>
                    <c:numCache>
                      <c:formatCode>General</c:formatCode>
                      <c:ptCount val="35"/>
                      <c:pt idx="0">
                        <c:v>1</c:v>
                      </c:pt>
                      <c:pt idx="1">
                        <c:v>1</c:v>
                      </c:pt>
                      <c:pt idx="2" formatCode="##0">
                        <c:v>1</c:v>
                      </c:pt>
                      <c:pt idx="3" formatCode="##0">
                        <c:v>1</c:v>
                      </c:pt>
                      <c:pt idx="4">
                        <c:v>1</c:v>
                      </c:pt>
                      <c:pt idx="5" formatCode="0;0;&quot;-&quot;">
                        <c:v>1</c:v>
                      </c:pt>
                      <c:pt idx="6" formatCode="0;0;&quot;-&quot;">
                        <c:v>1</c:v>
                      </c:pt>
                      <c:pt idx="7">
                        <c:v>1</c:v>
                      </c:pt>
                      <c:pt idx="8" formatCode="0;0;&quot;-&quot;">
                        <c:v>1</c:v>
                      </c:pt>
                      <c:pt idx="9" formatCode="0;0;&quot;-&quot;">
                        <c:v>1</c:v>
                      </c:pt>
                      <c:pt idx="10" formatCode="0;0;&quot;-&quot;">
                        <c:v>1</c:v>
                      </c:pt>
                      <c:pt idx="11" formatCode="0;0;&quot;-&quot;">
                        <c:v>1</c:v>
                      </c:pt>
                      <c:pt idx="12" formatCode="0;0;&quot;-&quot;">
                        <c:v>1</c:v>
                      </c:pt>
                      <c:pt idx="13" formatCode="0;0;&quot;-&quot;">
                        <c:v>1</c:v>
                      </c:pt>
                      <c:pt idx="14" formatCode="0;0;&quot;-&quot;">
                        <c:v>1</c:v>
                      </c:pt>
                      <c:pt idx="15" formatCode="0;0;&quot;-&quot;">
                        <c:v>1</c:v>
                      </c:pt>
                      <c:pt idx="16" formatCode="0;0;&quot;-&quot;">
                        <c:v>1</c:v>
                      </c:pt>
                      <c:pt idx="17" formatCode="0;0;&quot;-&quot;">
                        <c:v>1</c:v>
                      </c:pt>
                      <c:pt idx="18" formatCode="0;0;&quot;-&quot;">
                        <c:v>1</c:v>
                      </c:pt>
                      <c:pt idx="19" formatCode="0;0;&quot;-&quot;">
                        <c:v>1</c:v>
                      </c:pt>
                      <c:pt idx="20" formatCode="0;0;&quot;-&quot;">
                        <c:v>1</c:v>
                      </c:pt>
                      <c:pt idx="21" formatCode="0;0;&quot;-&quot;">
                        <c:v>1</c:v>
                      </c:pt>
                      <c:pt idx="22" formatCode="0;0;&quot;-&quot;">
                        <c:v>1</c:v>
                      </c:pt>
                      <c:pt idx="23" formatCode="0;0;&quot;-&quot;">
                        <c:v>1</c:v>
                      </c:pt>
                      <c:pt idx="24" formatCode="0;0;&quot;-&quot;">
                        <c:v>0</c:v>
                      </c:pt>
                      <c:pt idx="25" formatCode="0;0;&quot;-&quot;">
                        <c:v>0</c:v>
                      </c:pt>
                      <c:pt idx="26" formatCode="0;0;&quot;-&quot;">
                        <c:v>0</c:v>
                      </c:pt>
                      <c:pt idx="31">
                        <c:v>0.5</c:v>
                      </c:pt>
                      <c:pt idx="32" formatCode="0.0">
                        <c:v>0.5</c:v>
                      </c:pt>
                      <c:pt idx="33" formatCode="0.0">
                        <c:v>0.5</c:v>
                      </c:pt>
                      <c:pt idx="34">
                        <c:v>0.5</c:v>
                      </c:pt>
                    </c:numCache>
                  </c:numRef>
                </c:val>
                <c:smooth val="0"/>
                <c:extLst>
                  <c:ext xmlns:c16="http://schemas.microsoft.com/office/drawing/2014/chart" uri="{C3380CC4-5D6E-409C-BE32-E72D297353CC}">
                    <c16:uniqueId val="{0000001C-A42F-4452-B5D0-6B87BF357C96}"/>
                  </c:ext>
                </c:extLst>
              </c15:ser>
            </c15:filteredLineSeries>
            <c15:filteredLineSeries>
              <c15:ser>
                <c:idx val="3"/>
                <c:order val="1"/>
                <c:tx>
                  <c:strRef>
                    <c:extLst xmlns:c15="http://schemas.microsoft.com/office/drawing/2012/chart">
                      <c:ext xmlns:c15="http://schemas.microsoft.com/office/drawing/2012/chart" uri="{02D57815-91ED-43cb-92C2-25804820EDAC}">
                        <c15:formulaRef>
                          <c15:sqref>Feuil1!$A$3</c15:sqref>
                        </c15:formulaRef>
                      </c:ext>
                    </c:extLst>
                    <c:strCache>
                      <c:ptCount val="1"/>
                      <c:pt idx="0">
                        <c:v>Philippe Poutou</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Feuil1!$B$1:$AJ$1</c15:sqref>
                        </c15:formulaRef>
                      </c:ext>
                    </c:extLst>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extLst xmlns:c15="http://schemas.microsoft.com/office/drawing/2012/chart">
                      <c:ext xmlns:c15="http://schemas.microsoft.com/office/drawing/2012/chart" uri="{02D57815-91ED-43cb-92C2-25804820EDAC}">
                        <c15:formulaRef>
                          <c15:sqref>Feuil1!$B$3:$AJ$3</c15:sqref>
                        </c15:formulaRef>
                      </c:ext>
                    </c:extLst>
                    <c:numCache>
                      <c:formatCode>General</c:formatCode>
                      <c:ptCount val="35"/>
                      <c:pt idx="0">
                        <c:v>1</c:v>
                      </c:pt>
                      <c:pt idx="1">
                        <c:v>1</c:v>
                      </c:pt>
                      <c:pt idx="2" formatCode="##0">
                        <c:v>1</c:v>
                      </c:pt>
                      <c:pt idx="3" formatCode="##0">
                        <c:v>1</c:v>
                      </c:pt>
                      <c:pt idx="4">
                        <c:v>1</c:v>
                      </c:pt>
                      <c:pt idx="5" formatCode="0;0;&quot;-&quot;">
                        <c:v>1</c:v>
                      </c:pt>
                      <c:pt idx="6" formatCode="0;0;&quot;-&quot;">
                        <c:v>1</c:v>
                      </c:pt>
                      <c:pt idx="7">
                        <c:v>1</c:v>
                      </c:pt>
                      <c:pt idx="8" formatCode="0;0;&quot;-&quot;">
                        <c:v>1</c:v>
                      </c:pt>
                      <c:pt idx="9" formatCode="0;0;&quot;-&quot;">
                        <c:v>1</c:v>
                      </c:pt>
                      <c:pt idx="10" formatCode="0;0;&quot;-&quot;">
                        <c:v>1</c:v>
                      </c:pt>
                      <c:pt idx="11" formatCode="0;0;&quot;-&quot;">
                        <c:v>1</c:v>
                      </c:pt>
                      <c:pt idx="12" formatCode="0;0;&quot;-&quot;">
                        <c:v>1</c:v>
                      </c:pt>
                      <c:pt idx="13" formatCode="0;0;&quot;-&quot;">
                        <c:v>1</c:v>
                      </c:pt>
                      <c:pt idx="14" formatCode="0;0;&quot;-&quot;">
                        <c:v>1</c:v>
                      </c:pt>
                      <c:pt idx="15" formatCode="0;0;&quot;-&quot;">
                        <c:v>1</c:v>
                      </c:pt>
                      <c:pt idx="16" formatCode="0;0;&quot;-&quot;">
                        <c:v>1</c:v>
                      </c:pt>
                      <c:pt idx="17" formatCode="0;0;&quot;-&quot;">
                        <c:v>1</c:v>
                      </c:pt>
                      <c:pt idx="18" formatCode="0;0;&quot;-&quot;">
                        <c:v>1</c:v>
                      </c:pt>
                      <c:pt idx="19" formatCode="0;0;&quot;-&quot;">
                        <c:v>1</c:v>
                      </c:pt>
                      <c:pt idx="20" formatCode="0;0;&quot;-&quot;">
                        <c:v>1</c:v>
                      </c:pt>
                      <c:pt idx="21" formatCode="0;0;&quot;-&quot;">
                        <c:v>1</c:v>
                      </c:pt>
                      <c:pt idx="22" formatCode="0;0;&quot;-&quot;">
                        <c:v>1</c:v>
                      </c:pt>
                      <c:pt idx="23" formatCode="0;0;&quot;-&quot;">
                        <c:v>1</c:v>
                      </c:pt>
                      <c:pt idx="24" formatCode="0;0;&quot;-&quot;">
                        <c:v>1</c:v>
                      </c:pt>
                      <c:pt idx="25" formatCode="0;0;&quot;-&quot;">
                        <c:v>1</c:v>
                      </c:pt>
                      <c:pt idx="26" formatCode="0;0;&quot;-&quot;">
                        <c:v>1</c:v>
                      </c:pt>
                      <c:pt idx="28" formatCode="0;0;&quot;-&quot;">
                        <c:v>1</c:v>
                      </c:pt>
                      <c:pt idx="29" formatCode="0;0;&quot;-&quot;">
                        <c:v>1</c:v>
                      </c:pt>
                      <c:pt idx="31">
                        <c:v>0.5</c:v>
                      </c:pt>
                      <c:pt idx="32" formatCode="0.0">
                        <c:v>0.5</c:v>
                      </c:pt>
                      <c:pt idx="33" formatCode="0">
                        <c:v>1</c:v>
                      </c:pt>
                      <c:pt idx="34">
                        <c:v>1</c:v>
                      </c:pt>
                    </c:numCache>
                  </c:numRef>
                </c:val>
                <c:smooth val="0"/>
                <c:extLst xmlns:c15="http://schemas.microsoft.com/office/drawing/2012/chart">
                  <c:ext xmlns:c16="http://schemas.microsoft.com/office/drawing/2014/chart" uri="{C3380CC4-5D6E-409C-BE32-E72D297353CC}">
                    <c16:uniqueId val="{0000001D-A42F-4452-B5D0-6B87BF357C96}"/>
                  </c:ext>
                </c:extLst>
              </c15:ser>
            </c15:filteredLineSeries>
            <c15:filteredLineSeries>
              <c15:ser>
                <c:idx val="6"/>
                <c:order val="4"/>
                <c:tx>
                  <c:strRef>
                    <c:extLst xmlns:c15="http://schemas.microsoft.com/office/drawing/2012/chart">
                      <c:ext xmlns:c15="http://schemas.microsoft.com/office/drawing/2012/chart" uri="{02D57815-91ED-43cb-92C2-25804820EDAC}">
                        <c15:formulaRef>
                          <c15:sqref>Feuil1!$A$6</c15:sqref>
                        </c15:formulaRef>
                      </c:ext>
                    </c:extLst>
                    <c:strCache>
                      <c:ptCount val="1"/>
                      <c:pt idx="0">
                        <c:v>Christiane Taubira</c:v>
                      </c:pt>
                    </c:strCache>
                  </c:strRef>
                </c:tx>
                <c:spPr>
                  <a:ln w="28575" cap="rnd">
                    <a:solidFill>
                      <a:srgbClr val="5A244D"/>
                    </a:solidFill>
                    <a:round/>
                  </a:ln>
                  <a:effectLst/>
                </c:spPr>
                <c:marker>
                  <c:symbol val="none"/>
                </c:marker>
                <c:dLbls>
                  <c:dLbl>
                    <c:idx val="0"/>
                    <c:layout>
                      <c:manualLayout>
                        <c:x val="-2.6169428534518785E-2"/>
                        <c:y val="-1.764640261508183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30-A42F-4452-B5D0-6B87BF357C96}"/>
                      </c:ext>
                    </c:extLst>
                  </c:dLbl>
                  <c:dLbl>
                    <c:idx val="1"/>
                    <c:layout>
                      <c:manualLayout>
                        <c:x val="-1.6594465497492938E-2"/>
                        <c:y val="-7.5627439778921737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A6DE-4DD4-B0AB-954A6C4EE404}"/>
                      </c:ext>
                    </c:extLst>
                  </c:dLbl>
                  <c:dLbl>
                    <c:idx val="2"/>
                    <c:layout>
                      <c:manualLayout>
                        <c:x val="-7.7440838988300535E-3"/>
                        <c:y val="-3.025097591156878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3-A6DE-4DD4-B0AB-954A6C4EE404}"/>
                      </c:ext>
                    </c:extLst>
                  </c:dLbl>
                  <c:dLbl>
                    <c:idx val="3"/>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1-65B7-4929-BE28-5AD1F9AD22BF}"/>
                      </c:ext>
                    </c:extLst>
                  </c:dLbl>
                  <c:dLbl>
                    <c:idx val="4"/>
                    <c:layout>
                      <c:manualLayout>
                        <c:x val="-9.9566792984957572E-3"/>
                        <c:y val="-2.01673172743792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8E09-45D1-9C57-0F3B75008867}"/>
                      </c:ext>
                    </c:extLst>
                  </c:dLbl>
                  <c:dLbl>
                    <c:idx val="5"/>
                    <c:layout>
                      <c:manualLayout>
                        <c:x val="-9.9566792984958387E-3"/>
                        <c:y val="-2.520914659297391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8E09-45D1-9C57-0F3B75008867}"/>
                      </c:ext>
                    </c:extLst>
                  </c:dLbl>
                  <c:dLbl>
                    <c:idx val="6"/>
                    <c:layout>
                      <c:manualLayout>
                        <c:x val="-3.3188930994985859E-3"/>
                        <c:y val="2.52091465929738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1-5A62-4053-A767-C4B625FD5CB9}"/>
                      </c:ext>
                    </c:extLst>
                  </c:dLbl>
                  <c:dLbl>
                    <c:idx val="7"/>
                    <c:layout>
                      <c:manualLayout>
                        <c:x val="-1.4381870097827204E-2"/>
                        <c:y val="2.773006125227130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5A62-4053-A767-C4B625FD5CB9}"/>
                      </c:ext>
                    </c:extLst>
                  </c:dLbl>
                  <c:dLbl>
                    <c:idx val="8"/>
                    <c:layout>
                      <c:manualLayout>
                        <c:x val="-1.3275572397994343E-2"/>
                        <c:y val="-3.781371988946095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2D01-4497-B127-F0DD676E5E84}"/>
                      </c:ext>
                    </c:extLst>
                  </c:dLbl>
                  <c:dLbl>
                    <c:idx val="9"/>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521E-40B6-B51C-14440DF91AAA}"/>
                      </c:ext>
                    </c:extLst>
                  </c:dLbl>
                  <c:dLbl>
                    <c:idx val="10"/>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BD11-4772-A420-C947C28CB4FE}"/>
                      </c:ext>
                    </c:extLst>
                  </c:dLbl>
                  <c:dLbl>
                    <c:idx val="1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F60E-4489-A6D1-6AB3E54F97CF}"/>
                      </c:ext>
                    </c:extLst>
                  </c:dLbl>
                  <c:dLbl>
                    <c:idx val="12"/>
                    <c:layout>
                      <c:manualLayout>
                        <c:x val="-1.3275572397994505E-2"/>
                        <c:y val="-2.520914659297391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D-0A7C-4F0D-9C02-9858B1D55458}"/>
                      </c:ext>
                    </c:extLst>
                  </c:dLbl>
                  <c:dLbl>
                    <c:idx val="13"/>
                    <c:layout>
                      <c:manualLayout>
                        <c:x val="-6.6377861989973339E-3"/>
                        <c:y val="-3.025097591156869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2D95-4F40-92E7-376D0D129200}"/>
                      </c:ext>
                    </c:extLst>
                  </c:dLbl>
                  <c:dLbl>
                    <c:idx val="14"/>
                    <c:layout>
                      <c:manualLayout>
                        <c:x val="-1.3275572397994343E-2"/>
                        <c:y val="3.025097591156860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2D95-4F40-92E7-376D0D129200}"/>
                      </c:ext>
                    </c:extLst>
                  </c:dLbl>
                  <c:dLbl>
                    <c:idx val="15"/>
                    <c:layout>
                      <c:manualLayout>
                        <c:x val="-1.3275572397994343E-2"/>
                        <c:y val="3.025097591156851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0630-4A82-BA1D-7F7A4E624AA6}"/>
                      </c:ext>
                    </c:extLst>
                  </c:dLbl>
                  <c:dLbl>
                    <c:idx val="16"/>
                    <c:layout>
                      <c:manualLayout>
                        <c:x val="-1.6594465497492928E-2"/>
                        <c:y val="2.26882319336765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131E-4BDC-8D61-3B5FDBD55A4B}"/>
                      </c:ext>
                    </c:extLst>
                  </c:dLbl>
                  <c:dLbl>
                    <c:idx val="17"/>
                    <c:dLblPos val="b"/>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A60E-4B96-9BE2-537996085357}"/>
                      </c:ext>
                    </c:extLst>
                  </c:dLbl>
                  <c:dLbl>
                    <c:idx val="18"/>
                    <c:layout>
                      <c:manualLayout>
                        <c:x val="-1.5488167797660067E-2"/>
                        <c:y val="3.025097591156878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F916-4A0C-98A3-8AB512284BCF}"/>
                      </c:ext>
                    </c:extLst>
                  </c:dLbl>
                  <c:dLbl>
                    <c:idx val="19"/>
                    <c:layout>
                      <c:manualLayout>
                        <c:x val="-1.6594465497492928E-2"/>
                        <c:y val="2.26882319336765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3A30-4401-B688-C08E07104BB5}"/>
                      </c:ext>
                    </c:extLst>
                  </c:dLbl>
                  <c:dLbl>
                    <c:idx val="20"/>
                    <c:layout>
                      <c:manualLayout>
                        <c:x val="-1.3084714267259398E-2"/>
                        <c:y val="2.490663683385804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2B30-480F-95E9-CC9932E3AD15}"/>
                      </c:ext>
                    </c:extLst>
                  </c:dLbl>
                  <c:dLbl>
                    <c:idx val="21"/>
                    <c:layout>
                      <c:manualLayout>
                        <c:x val="-1.4381870097827204E-2"/>
                        <c:y val="2.773006125227130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D3A5-4CB3-8C9E-4135CE71A59E}"/>
                      </c:ext>
                    </c:extLst>
                  </c:dLbl>
                  <c:dLbl>
                    <c:idx val="22"/>
                    <c:layout>
                      <c:manualLayout>
                        <c:x val="-1.3084714267259398E-2"/>
                        <c:y val="2.742755149315561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C5F6-4499-89B6-A9460C4B140F}"/>
                      </c:ext>
                    </c:extLst>
                  </c:dLbl>
                  <c:dLbl>
                    <c:idx val="23"/>
                    <c:layout>
                      <c:manualLayout>
                        <c:x val="-1.4381870097827204E-2"/>
                        <c:y val="2.52091465929738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9EA7-4547-83C0-165537277E81}"/>
                      </c:ext>
                    </c:extLst>
                  </c:dLbl>
                  <c:dLbl>
                    <c:idx val="24"/>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F723-4473-BE31-FE5A62EB6F0B}"/>
                      </c:ext>
                    </c:extLst>
                  </c:dLbl>
                  <c:dLbl>
                    <c:idx val="25"/>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4B88-462A-A775-D6D9572558C6}"/>
                      </c:ext>
                    </c:extLst>
                  </c:dLbl>
                  <c:dLbl>
                    <c:idx val="26"/>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28D2-4C14-8925-7DFE06C63A88}"/>
                      </c:ext>
                    </c:extLst>
                  </c:dLbl>
                  <c:dLbl>
                    <c:idx val="27"/>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A996-4111-9951-88CCCB48227B}"/>
                      </c:ext>
                    </c:extLst>
                  </c:dLbl>
                  <c:dLbl>
                    <c:idx val="28"/>
                    <c:layout>
                      <c:manualLayout>
                        <c:x val="-9.7658211677609744E-3"/>
                        <c:y val="-3.499029547104778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EB5B-4CAA-8FE3-E2F15804F866}"/>
                      </c:ext>
                    </c:extLst>
                  </c:dLbl>
                  <c:dLbl>
                    <c:idx val="29"/>
                    <c:layout>
                      <c:manualLayout>
                        <c:x val="-1.106297699832862E-2"/>
                        <c:y val="-1.5125487955784256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7509-4061-BA74-5F819EC26964}"/>
                      </c:ext>
                    </c:extLst>
                  </c:dLbl>
                  <c:dLbl>
                    <c:idx val="30"/>
                    <c:layout>
                      <c:manualLayout>
                        <c:x val="-1.5488167797660067E-2"/>
                        <c:y val="-1.5125487955784256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9B71-48B2-A653-DA0254E5D68F}"/>
                      </c:ext>
                    </c:extLst>
                  </c:dLbl>
                  <c:dLbl>
                    <c:idx val="31"/>
                    <c:layout>
                      <c:manualLayout>
                        <c:x val="-1.6225512159047603E-16"/>
                        <c:y val="0"/>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F833-4E88-8AF0-A2A74054A5CB}"/>
                      </c:ext>
                    </c:extLst>
                  </c:dLbl>
                  <c:dLbl>
                    <c:idx val="32"/>
                    <c:layout>
                      <c:manualLayout>
                        <c:x val="-6.6377861989971717E-3"/>
                        <c:y val="-7.5627439778923585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4F0A-414D-A85F-B39FF31981B7}"/>
                      </c:ext>
                    </c:extLst>
                  </c:dLbl>
                  <c:dLbl>
                    <c:idx val="33"/>
                    <c:layout>
                      <c:manualLayout>
                        <c:x val="0"/>
                        <c:y val="0"/>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1-4F0A-414D-A85F-B39FF31981B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5A244D"/>
                          </a:solidFill>
                          <a:latin typeface="+mn-lt"/>
                          <a:ea typeface="+mn-ea"/>
                          <a:cs typeface="+mn-cs"/>
                        </a:defRPr>
                      </a:pPr>
                      <a:endParaRPr lang="fr-FR"/>
                    </a:p>
                  </c:txPr>
                  <c:dLblPos val="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Feuil1!$B$1:$AJ$1</c15:sqref>
                        </c15:formulaRef>
                      </c:ext>
                    </c:extLst>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extLst xmlns:c15="http://schemas.microsoft.com/office/drawing/2012/chart">
                      <c:ext xmlns:c15="http://schemas.microsoft.com/office/drawing/2012/chart" uri="{02D57815-91ED-43cb-92C2-25804820EDAC}">
                        <c15:formulaRef>
                          <c15:sqref>Feuil1!$B$6:$AJ$6</c15:sqref>
                        </c15:formulaRef>
                      </c:ext>
                    </c:extLst>
                    <c:numCache>
                      <c:formatCode>General</c:formatCode>
                      <c:ptCount val="35"/>
                      <c:pt idx="27" formatCode="0;0;&quot;-&quot;">
                        <c:v>4</c:v>
                      </c:pt>
                      <c:pt idx="28" formatCode="0;0;&quot;-&quot;">
                        <c:v>5</c:v>
                      </c:pt>
                      <c:pt idx="29" formatCode="0;0;&quot;-&quot;">
                        <c:v>5</c:v>
                      </c:pt>
                      <c:pt idx="30" formatCode="0;0;&quot;-&quot;">
                        <c:v>5</c:v>
                      </c:pt>
                      <c:pt idx="31">
                        <c:v>3.5</c:v>
                      </c:pt>
                      <c:pt idx="32" formatCode="0.0">
                        <c:v>2.5</c:v>
                      </c:pt>
                      <c:pt idx="33" formatCode="0.0">
                        <c:v>1.5</c:v>
                      </c:pt>
                    </c:numCache>
                  </c:numRef>
                </c:val>
                <c:smooth val="1"/>
                <c:extLst xmlns:c15="http://schemas.microsoft.com/office/drawing/2012/chart">
                  <c:ext xmlns:c16="http://schemas.microsoft.com/office/drawing/2014/chart" uri="{C3380CC4-5D6E-409C-BE32-E72D297353CC}">
                    <c16:uniqueId val="{00000024-A42F-4452-B5D0-6B87BF357C96}"/>
                  </c:ext>
                </c:extLst>
              </c15:ser>
            </c15:filteredLineSeries>
            <c15:filteredLineSeries>
              <c15:ser>
                <c:idx val="11"/>
                <c:order val="8"/>
                <c:tx>
                  <c:strRef>
                    <c:extLst xmlns:c15="http://schemas.microsoft.com/office/drawing/2012/chart">
                      <c:ext xmlns:c15="http://schemas.microsoft.com/office/drawing/2012/chart" uri="{02D57815-91ED-43cb-92C2-25804820EDAC}">
                        <c15:formulaRef>
                          <c15:sqref>Feuil1!$A$10</c15:sqref>
                        </c15:formulaRef>
                      </c:ext>
                    </c:extLst>
                    <c:strCache>
                      <c:ptCount val="1"/>
                    </c:strCache>
                  </c:strRef>
                </c:tx>
                <c:spPr>
                  <a:ln w="28575" cap="rnd">
                    <a:solidFill>
                      <a:srgbClr val="0070C0"/>
                    </a:solidFill>
                    <a:round/>
                  </a:ln>
                  <a:effectLst/>
                </c:spPr>
                <c:marker>
                  <c:symbol val="none"/>
                </c:marker>
                <c:dLbls>
                  <c:dLbl>
                    <c:idx val="5"/>
                    <c:layout>
                      <c:manualLayout>
                        <c:x val="-3.9998236892484718E-2"/>
                        <c:y val="-1.734389285596614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5A62-4053-A767-C4B625FD5CB9}"/>
                      </c:ext>
                    </c:extLst>
                  </c:dLbl>
                  <c:dLbl>
                    <c:idx val="13"/>
                    <c:layout>
                      <c:manualLayout>
                        <c:x val="-1.7872282895827436E-2"/>
                        <c:y val="2.299074169279220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BACA-48FC-ABF0-D7E2FB0D68AD}"/>
                      </c:ext>
                    </c:extLst>
                  </c:dLbl>
                  <c:dLbl>
                    <c:idx val="14"/>
                    <c:layout>
                      <c:manualLayout>
                        <c:x val="-3.3360450693487503E-2"/>
                        <c:y val="2.238572217456083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E6D2-4564-825D-546010F51D51}"/>
                      </c:ext>
                    </c:extLst>
                  </c:dLbl>
                  <c:dLbl>
                    <c:idx val="15"/>
                    <c:layout>
                      <c:manualLayout>
                        <c:x val="-3.2254152993654639E-2"/>
                        <c:y val="-3.30744003299817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DB74-4804-81B8-ED60B3FF80FD}"/>
                      </c:ext>
                    </c:extLst>
                  </c:dLbl>
                  <c:dLbl>
                    <c:idx val="16"/>
                    <c:layout>
                      <c:manualLayout>
                        <c:x val="-3.429522869481872E-2"/>
                        <c:y val="-3.52928052301634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24F1-43F7-A3F6-8B29224F3EFF}"/>
                      </c:ext>
                    </c:extLst>
                  </c:dLbl>
                  <c:dLbl>
                    <c:idx val="17"/>
                    <c:layout>
                      <c:manualLayout>
                        <c:x val="-3.3531883281934044E-2"/>
                        <c:y val="-3.529280523016347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A60E-4B96-9BE2-537996085357}"/>
                      </c:ext>
                    </c:extLst>
                  </c:dLbl>
                  <c:dLbl>
                    <c:idx val="18"/>
                    <c:layout>
                      <c:manualLayout>
                        <c:x val="-3.3360450693487503E-2"/>
                        <c:y val="-3.499029547104778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0795-4227-8296-030A875796BA}"/>
                      </c:ext>
                    </c:extLst>
                  </c:dLbl>
                  <c:dLbl>
                    <c:idx val="19"/>
                    <c:layout>
                      <c:manualLayout>
                        <c:x val="-3.1147855293821781E-2"/>
                        <c:y val="-3.499029547104778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3A30-4401-B688-C08E07104BB5}"/>
                      </c:ext>
                    </c:extLst>
                  </c:dLbl>
                  <c:dLbl>
                    <c:idx val="20"/>
                    <c:layout>
                      <c:manualLayout>
                        <c:x val="-3.2254152993654639E-2"/>
                        <c:y val="-3.2469380811750402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2B30-480F-95E9-CC9932E3AD15}"/>
                      </c:ext>
                    </c:extLst>
                  </c:dLbl>
                  <c:dLbl>
                    <c:idx val="25"/>
                    <c:layout>
                      <c:manualLayout>
                        <c:x val="-2.0084878295493162E-2"/>
                        <c:y val="-5.011578342683223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4B88-462A-A775-D6D9572558C6}"/>
                      </c:ext>
                    </c:extLst>
                  </c:dLbl>
                  <c:dLbl>
                    <c:idx val="26"/>
                    <c:layout>
                      <c:manualLayout>
                        <c:x val="-1.1234496696830265E-2"/>
                        <c:y val="-4.2553039448939962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28D2-4C14-8925-7DFE06C63A88}"/>
                      </c:ext>
                    </c:extLst>
                  </c:dLbl>
                  <c:dLbl>
                    <c:idx val="27"/>
                    <c:layout>
                      <c:manualLayout>
                        <c:x val="-9.0219012971645418E-3"/>
                        <c:y val="-9.7811488780739711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A996-4111-9951-88CCCB48227B}"/>
                      </c:ext>
                    </c:extLst>
                  </c:dLbl>
                  <c:dLbl>
                    <c:idx val="28"/>
                    <c:layout>
                      <c:manualLayout>
                        <c:x val="-1.4553389796328852E-2"/>
                        <c:y val="-2.490663683385822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2B5F-4D62-B3CF-FFDA5D2FC3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70C0"/>
                          </a:solidFill>
                          <a:latin typeface="+mn-lt"/>
                          <a:ea typeface="+mn-ea"/>
                          <a:cs typeface="+mn-cs"/>
                        </a:defRPr>
                      </a:pPr>
                      <a:endParaRPr lang="fr-F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Feuil1!$B$1:$AJ$1</c15:sqref>
                        </c15:formulaRef>
                      </c:ext>
                    </c:extLst>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extLst xmlns:c15="http://schemas.microsoft.com/office/drawing/2012/chart">
                      <c:ext xmlns:c15="http://schemas.microsoft.com/office/drawing/2012/chart" uri="{02D57815-91ED-43cb-92C2-25804820EDAC}">
                        <c15:formulaRef>
                          <c15:sqref>Feuil1!$B$10:$AJ$10</c15:sqref>
                        </c15:formulaRef>
                      </c:ext>
                    </c:extLst>
                    <c:numCache>
                      <c:formatCode>General</c:formatCode>
                      <c:ptCount val="35"/>
                      <c:pt idx="1">
                        <c:v>1</c:v>
                      </c:pt>
                      <c:pt idx="2" formatCode="##0">
                        <c:v>2</c:v>
                      </c:pt>
                      <c:pt idx="3" formatCode="##0">
                        <c:v>1</c:v>
                      </c:pt>
                      <c:pt idx="4">
                        <c:v>1</c:v>
                      </c:pt>
                      <c:pt idx="5" formatCode="0;0;&quot;-&quot;">
                        <c:v>1</c:v>
                      </c:pt>
                      <c:pt idx="6" formatCode="0;0;&quot;-&quot;">
                        <c:v>1</c:v>
                      </c:pt>
                      <c:pt idx="7">
                        <c:v>1</c:v>
                      </c:pt>
                      <c:pt idx="8" formatCode="0;0;&quot;-&quot;">
                        <c:v>1</c:v>
                      </c:pt>
                      <c:pt idx="9" formatCode="0;0;&quot;-&quot;">
                        <c:v>0</c:v>
                      </c:pt>
                      <c:pt idx="10" formatCode="0;0;&quot;-&quot;">
                        <c:v>1</c:v>
                      </c:pt>
                      <c:pt idx="11" formatCode="0;0;&quot;-&quot;">
                        <c:v>1</c:v>
                      </c:pt>
                      <c:pt idx="13" formatCode="0;0;&quot;-&quot;">
                        <c:v>0</c:v>
                      </c:pt>
                      <c:pt idx="14" formatCode="0;0;&quot;-&quot;">
                        <c:v>0</c:v>
                      </c:pt>
                    </c:numCache>
                  </c:numRef>
                </c:val>
                <c:smooth val="1"/>
                <c:extLst xmlns:c15="http://schemas.microsoft.com/office/drawing/2012/chart">
                  <c:ext xmlns:c16="http://schemas.microsoft.com/office/drawing/2014/chart" uri="{C3380CC4-5D6E-409C-BE32-E72D297353CC}">
                    <c16:uniqueId val="{0000002C-A42F-4452-B5D0-6B87BF357C96}"/>
                  </c:ext>
                </c:extLst>
              </c15:ser>
            </c15:filteredLineSeries>
            <c15:filteredLineSeries>
              <c15:ser>
                <c:idx val="2"/>
                <c:order val="11"/>
                <c:tx>
                  <c:strRef>
                    <c:extLst xmlns:c15="http://schemas.microsoft.com/office/drawing/2012/chart">
                      <c:ext xmlns:c15="http://schemas.microsoft.com/office/drawing/2012/chart" uri="{02D57815-91ED-43cb-92C2-25804820EDAC}">
                        <c15:formulaRef>
                          <c15:sqref>Feuil1!$A$13</c15:sqref>
                        </c15:formulaRef>
                      </c:ext>
                    </c:extLst>
                    <c:strCache>
                      <c:ptCount val="1"/>
                      <c:pt idx="0">
                        <c:v>Florian Philippot</c:v>
                      </c:pt>
                    </c:strCache>
                  </c:strRef>
                </c:tx>
                <c:spPr>
                  <a:ln w="28575" cap="rnd">
                    <a:solidFill>
                      <a:srgbClr val="002060"/>
                    </a:solidFill>
                    <a:round/>
                  </a:ln>
                  <a:effectLst/>
                </c:spPr>
                <c:marker>
                  <c:symbol val="none"/>
                </c:marker>
                <c:dLbls>
                  <c:dLbl>
                    <c:idx val="0"/>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1-A6DE-4DD4-B0AB-954A6C4EE404}"/>
                      </c:ext>
                    </c:extLst>
                  </c:dLbl>
                  <c:dLbl>
                    <c:idx val="4"/>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65B7-4929-BE28-5AD1F9AD22BF}"/>
                      </c:ext>
                    </c:extLst>
                  </c:dLbl>
                  <c:dLbl>
                    <c:idx val="5"/>
                    <c:layout>
                      <c:manualLayout>
                        <c:x val="-2.0084878295493162E-2"/>
                        <c:y val="-3.055348567068438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2E24-47C7-B607-184E2F69FF84}"/>
                      </c:ext>
                    </c:extLst>
                  </c:dLbl>
                  <c:dLbl>
                    <c:idx val="6"/>
                    <c:layout>
                      <c:manualLayout>
                        <c:x val="-1.7872282895827273E-2"/>
                        <c:y val="-2.803257101138699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B517-4812-A61C-AD622EEBE5C0}"/>
                      </c:ext>
                    </c:extLst>
                  </c:dLbl>
                  <c:dLbl>
                    <c:idx val="7"/>
                    <c:layout>
                      <c:manualLayout>
                        <c:x val="-1.7872282895827436E-2"/>
                        <c:y val="-2.803257101138699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5A62-4053-A767-C4B625FD5CB9}"/>
                      </c:ext>
                    </c:extLst>
                  </c:dLbl>
                  <c:dLbl>
                    <c:idx val="8"/>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2B1F-4E58-9E61-5915DB7E5BF9}"/>
                      </c:ext>
                    </c:extLst>
                  </c:dLbl>
                  <c:dLbl>
                    <c:idx val="13"/>
                    <c:layout>
                      <c:manualLayout>
                        <c:x val="-2.5616366794657553E-2"/>
                        <c:y val="2.490663683385822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BACA-48FC-ABF0-D7E2FB0D68AD}"/>
                      </c:ext>
                    </c:extLst>
                  </c:dLbl>
                  <c:dLbl>
                    <c:idx val="22"/>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C5F6-4499-89B6-A9460C4B140F}"/>
                      </c:ext>
                    </c:extLst>
                  </c:dLbl>
                  <c:dLbl>
                    <c:idx val="23"/>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E937-45F4-98B9-357BB433359A}"/>
                      </c:ext>
                    </c:extLst>
                  </c:dLbl>
                  <c:dLbl>
                    <c:idx val="24"/>
                    <c:layout>
                      <c:manualLayout>
                        <c:x val="-9.9566792984959202E-3"/>
                        <c:y val="-1.0083658637189566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DCEC-4F19-A0DD-2EB2496F3B70}"/>
                      </c:ext>
                    </c:extLst>
                  </c:dLbl>
                  <c:dLbl>
                    <c:idx val="25"/>
                    <c:layout>
                      <c:manualLayout>
                        <c:x val="-1.2340794396663289E-2"/>
                        <c:y val="-1.794891237419742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4B88-462A-A775-D6D9572558C6}"/>
                      </c:ext>
                    </c:extLst>
                  </c:dLbl>
                  <c:dLbl>
                    <c:idx val="26"/>
                    <c:layout>
                      <c:manualLayout>
                        <c:x val="-1.3447092096495989E-2"/>
                        <c:y val="9.7811488780738774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28D2-4C14-8925-7DFE06C63A88}"/>
                      </c:ext>
                    </c:extLst>
                  </c:dLbl>
                  <c:dLbl>
                    <c:idx val="27"/>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A996-4111-9951-88CCCB48227B}"/>
                      </c:ext>
                    </c:extLst>
                  </c:dLbl>
                  <c:dLbl>
                    <c:idx val="28"/>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D-EB5B-4CAA-8FE3-E2F15804F86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fr-FR"/>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Feuil1!$B$1:$AJ$1</c15:sqref>
                        </c15:formulaRef>
                      </c:ext>
                    </c:extLst>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extLst xmlns:c15="http://schemas.microsoft.com/office/drawing/2012/chart">
                      <c:ext xmlns:c15="http://schemas.microsoft.com/office/drawing/2012/chart" uri="{02D57815-91ED-43cb-92C2-25804820EDAC}">
                        <c15:formulaRef>
                          <c15:sqref>Feuil1!$B$13:$AJ$13</c15:sqref>
                        </c15:formulaRef>
                      </c:ext>
                    </c:extLst>
                    <c:numCache>
                      <c:formatCode>General</c:formatCode>
                      <c:ptCount val="35"/>
                      <c:pt idx="5" formatCode="0;0;&quot;-&quot;">
                        <c:v>0</c:v>
                      </c:pt>
                      <c:pt idx="6" formatCode="0;0;&quot;-&quot;">
                        <c:v>0</c:v>
                      </c:pt>
                      <c:pt idx="8" formatCode="0;0;&quot;-&quot;">
                        <c:v>1</c:v>
                      </c:pt>
                      <c:pt idx="9" formatCode="0;0;&quot;-&quot;">
                        <c:v>1</c:v>
                      </c:pt>
                      <c:pt idx="10" formatCode="0;0;&quot;-&quot;">
                        <c:v>1</c:v>
                      </c:pt>
                      <c:pt idx="11" formatCode="0;0;&quot;-&quot;">
                        <c:v>1</c:v>
                      </c:pt>
                      <c:pt idx="13" formatCode="0;0;&quot;-&quot;">
                        <c:v>1</c:v>
                      </c:pt>
                      <c:pt idx="15" formatCode="0;0;&quot;-&quot;">
                        <c:v>0</c:v>
                      </c:pt>
                      <c:pt idx="18" formatCode="0;0;&quot;-&quot;">
                        <c:v>1</c:v>
                      </c:pt>
                      <c:pt idx="19" formatCode="0;0;&quot;-&quot;">
                        <c:v>1</c:v>
                      </c:pt>
                      <c:pt idx="20" formatCode="0;0;&quot;-&quot;">
                        <c:v>2</c:v>
                      </c:pt>
                      <c:pt idx="21" formatCode="0;0;&quot;-&quot;">
                        <c:v>2</c:v>
                      </c:pt>
                      <c:pt idx="22" formatCode="0;0;&quot;-&quot;">
                        <c:v>1</c:v>
                      </c:pt>
                      <c:pt idx="23" formatCode="0;0;&quot;-&quot;">
                        <c:v>1</c:v>
                      </c:pt>
                      <c:pt idx="24" formatCode="0;0;&quot;-&quot;">
                        <c:v>0</c:v>
                      </c:pt>
                      <c:pt idx="25" formatCode="0;0;&quot;-&quot;">
                        <c:v>0</c:v>
                      </c:pt>
                      <c:pt idx="27" formatCode="0;0;&quot;-&quot;">
                        <c:v>1</c:v>
                      </c:pt>
                      <c:pt idx="28" formatCode="0;0;&quot;-&quot;">
                        <c:v>1</c:v>
                      </c:pt>
                    </c:numCache>
                  </c:numRef>
                </c:val>
                <c:smooth val="1"/>
                <c:extLst xmlns:c15="http://schemas.microsoft.com/office/drawing/2012/chart">
                  <c:ext xmlns:c16="http://schemas.microsoft.com/office/drawing/2014/chart" uri="{C3380CC4-5D6E-409C-BE32-E72D297353CC}">
                    <c16:uniqueId val="{0000001D-A6DE-4DD4-B0AB-954A6C4EE404}"/>
                  </c:ext>
                </c:extLst>
              </c15:ser>
            </c15:filteredLineSeries>
            <c15:filteredLineSeries>
              <c15:ser>
                <c:idx val="7"/>
                <c:order val="14"/>
                <c:tx>
                  <c:strRef>
                    <c:extLst xmlns:c15="http://schemas.microsoft.com/office/drawing/2012/chart">
                      <c:ext xmlns:c15="http://schemas.microsoft.com/office/drawing/2012/chart" uri="{02D57815-91ED-43cb-92C2-25804820EDAC}">
                        <c15:formulaRef>
                          <c15:sqref>Feuil1!$A$16</c15:sqref>
                        </c15:formulaRef>
                      </c:ext>
                    </c:extLst>
                    <c:strCache>
                      <c:ptCount val="1"/>
                      <c:pt idx="0">
                        <c:v>François Asselineau</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Feuil1!$B$1:$AJ$1</c15:sqref>
                        </c15:formulaRef>
                      </c:ext>
                    </c:extLst>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extLst xmlns:c15="http://schemas.microsoft.com/office/drawing/2012/chart">
                      <c:ext xmlns:c15="http://schemas.microsoft.com/office/drawing/2012/chart" uri="{02D57815-91ED-43cb-92C2-25804820EDAC}">
                        <c15:formulaRef>
                          <c15:sqref>Feuil1!$B$16:$AJ$16</c15:sqref>
                        </c15:formulaRef>
                      </c:ext>
                    </c:extLst>
                    <c:numCache>
                      <c:formatCode>General</c:formatCode>
                      <c:ptCount val="35"/>
                      <c:pt idx="0">
                        <c:v>1</c:v>
                      </c:pt>
                      <c:pt idx="1">
                        <c:v>1</c:v>
                      </c:pt>
                      <c:pt idx="2" formatCode="##0">
                        <c:v>1</c:v>
                      </c:pt>
                      <c:pt idx="4">
                        <c:v>1</c:v>
                      </c:pt>
                      <c:pt idx="5" formatCode="0;0;&quot;-&quot;">
                        <c:v>1</c:v>
                      </c:pt>
                      <c:pt idx="6" formatCode="0;0;&quot;-&quot;">
                        <c:v>1</c:v>
                      </c:pt>
                      <c:pt idx="7">
                        <c:v>1</c:v>
                      </c:pt>
                      <c:pt idx="8" formatCode="0;0;&quot;-&quot;">
                        <c:v>1</c:v>
                      </c:pt>
                      <c:pt idx="9" formatCode="0;0;&quot;-&quot;">
                        <c:v>1</c:v>
                      </c:pt>
                      <c:pt idx="10" formatCode="0;0;&quot;-&quot;">
                        <c:v>1</c:v>
                      </c:pt>
                      <c:pt idx="11" formatCode="0;0;&quot;-&quot;">
                        <c:v>1</c:v>
                      </c:pt>
                      <c:pt idx="13" formatCode="0;0;&quot;-&quot;">
                        <c:v>0</c:v>
                      </c:pt>
                      <c:pt idx="15" formatCode="0;0;&quot;-&quot;">
                        <c:v>0</c:v>
                      </c:pt>
                      <c:pt idx="20" formatCode="0;0;&quot;-&quot;">
                        <c:v>0</c:v>
                      </c:pt>
                      <c:pt idx="25" formatCode="0;0;&quot;-&quot;">
                        <c:v>0</c:v>
                      </c:pt>
                      <c:pt idx="31">
                        <c:v>0.5</c:v>
                      </c:pt>
                      <c:pt idx="32" formatCode="0.0">
                        <c:v>0.5</c:v>
                      </c:pt>
                      <c:pt idx="33" formatCode="0.0">
                        <c:v>0.5</c:v>
                      </c:pt>
                    </c:numCache>
                  </c:numRef>
                </c:val>
                <c:smooth val="0"/>
                <c:extLst xmlns:c15="http://schemas.microsoft.com/office/drawing/2012/chart">
                  <c:ext xmlns:c16="http://schemas.microsoft.com/office/drawing/2014/chart" uri="{C3380CC4-5D6E-409C-BE32-E72D297353CC}">
                    <c16:uniqueId val="{0000002B-0A7C-4F0D-9C02-9858B1D5545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Feuil1!$A$17</c15:sqref>
                        </c15:formulaRef>
                      </c:ext>
                    </c:extLst>
                    <c:strCache>
                      <c:ptCount val="1"/>
                      <c:pt idx="0">
                        <c:v>Jean Lassalle</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Feuil1!$B$1:$AJ$1</c15:sqref>
                        </c15:formulaRef>
                      </c:ext>
                    </c:extLst>
                    <c:strCache>
                      <c:ptCount val="35"/>
                      <c:pt idx="0">
                        <c:v>25-janv</c:v>
                      </c:pt>
                      <c:pt idx="1">
                        <c:v>08-mars</c:v>
                      </c:pt>
                      <c:pt idx="2">
                        <c:v>21-avr</c:v>
                      </c:pt>
                      <c:pt idx="3">
                        <c:v>26-mai</c:v>
                      </c:pt>
                      <c:pt idx="4">
                        <c:v>02-juin</c:v>
                      </c:pt>
                      <c:pt idx="5">
                        <c:v>23-juin</c:v>
                      </c:pt>
                      <c:pt idx="6">
                        <c:v>30-juin</c:v>
                      </c:pt>
                      <c:pt idx="7">
                        <c:v>07-juil</c:v>
                      </c:pt>
                      <c:pt idx="8">
                        <c:v>25-août</c:v>
                      </c:pt>
                      <c:pt idx="9">
                        <c:v>01-sept</c:v>
                      </c:pt>
                      <c:pt idx="10">
                        <c:v>08-sept</c:v>
                      </c:pt>
                      <c:pt idx="11">
                        <c:v>15-sept</c:v>
                      </c:pt>
                      <c:pt idx="12">
                        <c:v>22-sept</c:v>
                      </c:pt>
                      <c:pt idx="13">
                        <c:v>29-sept</c:v>
                      </c:pt>
                      <c:pt idx="14">
                        <c:v>06-oct</c:v>
                      </c:pt>
                      <c:pt idx="15">
                        <c:v>13-oct</c:v>
                      </c:pt>
                      <c:pt idx="16">
                        <c:v>20-oct</c:v>
                      </c:pt>
                      <c:pt idx="17">
                        <c:v>27-oct</c:v>
                      </c:pt>
                      <c:pt idx="18">
                        <c:v>03-nov</c:v>
                      </c:pt>
                      <c:pt idx="19">
                        <c:v>10-nov</c:v>
                      </c:pt>
                      <c:pt idx="20">
                        <c:v>17-nov</c:v>
                      </c:pt>
                      <c:pt idx="21">
                        <c:v>24-nov</c:v>
                      </c:pt>
                      <c:pt idx="22">
                        <c:v>01-déc</c:v>
                      </c:pt>
                      <c:pt idx="23">
                        <c:v>08-déc</c:v>
                      </c:pt>
                      <c:pt idx="24">
                        <c:v>15-déc</c:v>
                      </c:pt>
                      <c:pt idx="25">
                        <c:v>05-janv</c:v>
                      </c:pt>
                      <c:pt idx="26">
                        <c:v>12-janv</c:v>
                      </c:pt>
                      <c:pt idx="27">
                        <c:v>19-janv</c:v>
                      </c:pt>
                      <c:pt idx="28">
                        <c:v>26-janv</c:v>
                      </c:pt>
                      <c:pt idx="29">
                        <c:v>02-févr</c:v>
                      </c:pt>
                      <c:pt idx="30">
                        <c:v>09-févr</c:v>
                      </c:pt>
                      <c:pt idx="31">
                        <c:v>16-févr</c:v>
                      </c:pt>
                      <c:pt idx="32">
                        <c:v>23-févr</c:v>
                      </c:pt>
                      <c:pt idx="33">
                        <c:v>02-mars</c:v>
                      </c:pt>
                      <c:pt idx="34">
                        <c:v>09-mars</c:v>
                      </c:pt>
                    </c:strCache>
                  </c:strRef>
                </c:cat>
                <c:val>
                  <c:numRef>
                    <c:extLst xmlns:c15="http://schemas.microsoft.com/office/drawing/2012/chart">
                      <c:ext xmlns:c15="http://schemas.microsoft.com/office/drawing/2012/chart" uri="{02D57815-91ED-43cb-92C2-25804820EDAC}">
                        <c15:formulaRef>
                          <c15:sqref>Feuil1!$B$17:$AJ$17</c15:sqref>
                        </c15:formulaRef>
                      </c:ext>
                    </c:extLst>
                    <c:numCache>
                      <c:formatCode>General</c:formatCode>
                      <c:ptCount val="35"/>
                      <c:pt idx="3" formatCode="##0">
                        <c:v>1</c:v>
                      </c:pt>
                      <c:pt idx="4">
                        <c:v>1</c:v>
                      </c:pt>
                      <c:pt idx="5" formatCode="0;0;&quot;-&quot;">
                        <c:v>1</c:v>
                      </c:pt>
                      <c:pt idx="6" formatCode="0;0;&quot;-&quot;">
                        <c:v>1</c:v>
                      </c:pt>
                      <c:pt idx="7">
                        <c:v>1</c:v>
                      </c:pt>
                      <c:pt idx="8" formatCode="0;0;&quot;-&quot;">
                        <c:v>1</c:v>
                      </c:pt>
                      <c:pt idx="9" formatCode="0;0;&quot;-&quot;">
                        <c:v>1</c:v>
                      </c:pt>
                      <c:pt idx="10" formatCode="0;0;&quot;-&quot;">
                        <c:v>1</c:v>
                      </c:pt>
                      <c:pt idx="11" formatCode="0;0;&quot;-&quot;">
                        <c:v>1</c:v>
                      </c:pt>
                      <c:pt idx="13" formatCode="0;0;&quot;-&quot;">
                        <c:v>0</c:v>
                      </c:pt>
                      <c:pt idx="15" formatCode="0;0;&quot;-&quot;">
                        <c:v>0</c:v>
                      </c:pt>
                      <c:pt idx="20" formatCode="0;0;&quot;-&quot;">
                        <c:v>0</c:v>
                      </c:pt>
                      <c:pt idx="25" formatCode="0;0;&quot;-&quot;">
                        <c:v>0</c:v>
                      </c:pt>
                      <c:pt idx="28" formatCode="0;0;&quot;-&quot;">
                        <c:v>1</c:v>
                      </c:pt>
                      <c:pt idx="29" formatCode="0;0;&quot;-&quot;">
                        <c:v>1</c:v>
                      </c:pt>
                      <c:pt idx="31">
                        <c:v>1</c:v>
                      </c:pt>
                      <c:pt idx="32" formatCode="0">
                        <c:v>2</c:v>
                      </c:pt>
                      <c:pt idx="33" formatCode="0.0">
                        <c:v>1.5</c:v>
                      </c:pt>
                      <c:pt idx="34">
                        <c:v>2</c:v>
                      </c:pt>
                    </c:numCache>
                  </c:numRef>
                </c:val>
                <c:smooth val="0"/>
                <c:extLst xmlns:c15="http://schemas.microsoft.com/office/drawing/2012/chart">
                  <c:ext xmlns:c16="http://schemas.microsoft.com/office/drawing/2014/chart" uri="{C3380CC4-5D6E-409C-BE32-E72D297353CC}">
                    <c16:uniqueId val="{00000001-68EC-4489-BA23-F3A04C3D3BE8}"/>
                  </c:ext>
                </c:extLst>
              </c15:ser>
            </c15:filteredLineSeries>
          </c:ext>
        </c:extLst>
      </c:lineChart>
      <c:valAx>
        <c:axId val="271884272"/>
        <c:scaling>
          <c:orientation val="minMax"/>
          <c:max val="35"/>
          <c:min val="0"/>
        </c:scaling>
        <c:delete val="1"/>
        <c:axPos val="l"/>
        <c:numFmt formatCode="General" sourceLinked="1"/>
        <c:majorTickMark val="out"/>
        <c:minorTickMark val="none"/>
        <c:tickLblPos val="nextTo"/>
        <c:crossAx val="271883880"/>
        <c:crosses val="autoZero"/>
        <c:crossBetween val="between"/>
      </c:valAx>
      <c:catAx>
        <c:axId val="27188388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500" b="0" i="0" u="none" strike="noStrike" kern="1200" baseline="0">
                <a:solidFill>
                  <a:schemeClr val="bg2">
                    <a:lumMod val="25000"/>
                  </a:schemeClr>
                </a:solidFill>
                <a:latin typeface="+mn-lt"/>
                <a:ea typeface="+mn-ea"/>
                <a:cs typeface="+mn-cs"/>
              </a:defRPr>
            </a:pPr>
            <a:endParaRPr lang="fr-FR"/>
          </a:p>
        </c:txPr>
        <c:crossAx val="271884272"/>
        <c:crosses val="autoZero"/>
        <c:auto val="1"/>
        <c:lblAlgn val="ctr"/>
        <c:lblOffset val="100"/>
        <c:noMultiLvlLbl val="0"/>
      </c:catAx>
      <c:spPr>
        <a:noFill/>
        <a:ln>
          <a:noFill/>
        </a:ln>
        <a:effectLst/>
      </c:spPr>
    </c:plotArea>
    <c:legend>
      <c:legendPos val="r"/>
      <c:layout>
        <c:manualLayout>
          <c:xMode val="edge"/>
          <c:yMode val="edge"/>
          <c:x val="0.82143170427948198"/>
          <c:y val="0.27925938306270887"/>
          <c:w val="0.17082421182168817"/>
          <c:h val="0.484932671728875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 tourisme</c:v>
                </c:pt>
                <c:pt idx="1">
                  <c:v>La laïcité</c:v>
                </c:pt>
                <c:pt idx="2">
                  <c:v>L'accès aux soins de santé</c:v>
                </c:pt>
                <c:pt idx="3">
                  <c:v>La sécurité</c:v>
                </c:pt>
                <c:pt idx="4">
                  <c:v>La qualité de l'éducation</c:v>
                </c:pt>
                <c:pt idx="5">
                  <c:v>Les mobilités du quotidien</c:v>
                </c:pt>
                <c:pt idx="6">
                  <c:v>Le vaccin contre la covid-19</c:v>
                </c:pt>
                <c:pt idx="7">
                  <c:v>La réindustrialisation</c:v>
                </c:pt>
                <c:pt idx="8">
                  <c:v>L'accès à un logement de qualité</c:v>
                </c:pt>
                <c:pt idx="9">
                  <c:v>Le pouvoir d'achat</c:v>
                </c:pt>
                <c:pt idx="10">
                  <c:v>Le dérèglement climatique</c:v>
                </c:pt>
                <c:pt idx="11">
                  <c:v>Les retraites</c:v>
                </c:pt>
              </c:strCache>
            </c:strRef>
          </c:cat>
          <c:val>
            <c:numRef>
              <c:f>Feuil1!$B$2:$B$13</c:f>
              <c:numCache>
                <c:formatCode>General</c:formatCode>
                <c:ptCount val="12"/>
                <c:pt idx="0">
                  <c:v>54</c:v>
                </c:pt>
                <c:pt idx="1">
                  <c:v>53</c:v>
                </c:pt>
                <c:pt idx="2">
                  <c:v>51</c:v>
                </c:pt>
                <c:pt idx="3">
                  <c:v>50</c:v>
                </c:pt>
                <c:pt idx="4">
                  <c:v>49</c:v>
                </c:pt>
                <c:pt idx="5">
                  <c:v>46</c:v>
                </c:pt>
                <c:pt idx="6">
                  <c:v>45</c:v>
                </c:pt>
                <c:pt idx="7">
                  <c:v>44</c:v>
                </c:pt>
                <c:pt idx="8">
                  <c:v>42</c:v>
                </c:pt>
                <c:pt idx="9">
                  <c:v>39</c:v>
                </c:pt>
                <c:pt idx="10">
                  <c:v>38</c:v>
                </c:pt>
                <c:pt idx="11">
                  <c:v>36</c:v>
                </c:pt>
              </c:numCache>
            </c:numRef>
          </c:val>
          <c:extLst>
            <c:ext xmlns:c16="http://schemas.microsoft.com/office/drawing/2014/chart" uri="{C3380CC4-5D6E-409C-BE32-E72D297353CC}">
              <c16:uniqueId val="{0000000C-0BA7-4608-9082-8718FD92CB3C}"/>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 vaccin contre la covid-19</c:v>
                </c:pt>
                <c:pt idx="1">
                  <c:v>Le tourisme</c:v>
                </c:pt>
                <c:pt idx="2">
                  <c:v>La laïcité</c:v>
                </c:pt>
                <c:pt idx="3">
                  <c:v>L'accès aux soins de santé</c:v>
                </c:pt>
                <c:pt idx="4">
                  <c:v>Les mobilités du quotidien</c:v>
                </c:pt>
                <c:pt idx="5">
                  <c:v>La qualité de l'éducation</c:v>
                </c:pt>
                <c:pt idx="6">
                  <c:v>La sécurité</c:v>
                </c:pt>
                <c:pt idx="7">
                  <c:v>La réindustrialisation</c:v>
                </c:pt>
                <c:pt idx="8">
                  <c:v>Le dérèglement climatique</c:v>
                </c:pt>
                <c:pt idx="9">
                  <c:v>Le pouvoir d'achat</c:v>
                </c:pt>
                <c:pt idx="10">
                  <c:v>L'accès à un logement de qualité</c:v>
                </c:pt>
                <c:pt idx="11">
                  <c:v>Les retraites</c:v>
                </c:pt>
              </c:strCache>
            </c:strRef>
          </c:cat>
          <c:val>
            <c:numRef>
              <c:f>Feuil1!$B$2:$B$13</c:f>
              <c:numCache>
                <c:formatCode>General</c:formatCode>
                <c:ptCount val="12"/>
                <c:pt idx="0">
                  <c:v>52</c:v>
                </c:pt>
                <c:pt idx="1">
                  <c:v>51</c:v>
                </c:pt>
                <c:pt idx="2">
                  <c:v>50</c:v>
                </c:pt>
                <c:pt idx="3">
                  <c:v>48</c:v>
                </c:pt>
                <c:pt idx="4">
                  <c:v>47</c:v>
                </c:pt>
                <c:pt idx="5">
                  <c:v>47</c:v>
                </c:pt>
                <c:pt idx="6">
                  <c:v>45</c:v>
                </c:pt>
                <c:pt idx="7">
                  <c:v>44</c:v>
                </c:pt>
                <c:pt idx="8">
                  <c:v>43</c:v>
                </c:pt>
                <c:pt idx="9">
                  <c:v>40</c:v>
                </c:pt>
                <c:pt idx="10">
                  <c:v>40</c:v>
                </c:pt>
                <c:pt idx="11">
                  <c:v>36</c:v>
                </c:pt>
              </c:numCache>
            </c:numRef>
          </c:val>
          <c:extLst>
            <c:ext xmlns:c16="http://schemas.microsoft.com/office/drawing/2014/chart" uri="{C3380CC4-5D6E-409C-BE32-E72D297353CC}">
              <c16:uniqueId val="{0000000C-0BA7-4608-9082-8718FD92CB3C}"/>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Feuil1!$B$1</c:f>
              <c:strCache>
                <c:ptCount val="1"/>
                <c:pt idx="0">
                  <c:v>Les PME</c:v>
                </c:pt>
              </c:strCache>
            </c:strRef>
          </c:tx>
          <c:spPr>
            <a:ln w="28575" cap="rnd">
              <a:solidFill>
                <a:srgbClr val="FF6600"/>
              </a:solidFill>
              <a:round/>
            </a:ln>
            <a:effectLst/>
          </c:spPr>
          <c:marker>
            <c:symbol val="none"/>
          </c:marker>
          <c:cat>
            <c:strRef>
              <c:f>Feuil1!$A$2:$A$13</c:f>
              <c:strCache>
                <c:ptCount val="12"/>
                <c:pt idx="0">
                  <c:v>La réindustrialisation</c:v>
                </c:pt>
                <c:pt idx="1">
                  <c:v>Le tourisme</c:v>
                </c:pt>
                <c:pt idx="2">
                  <c:v>Les mobilités du quotidien</c:v>
                </c:pt>
                <c:pt idx="3">
                  <c:v>Le pouvoir d'achat</c:v>
                </c:pt>
                <c:pt idx="4">
                  <c:v>La laïcité</c:v>
                </c:pt>
                <c:pt idx="5">
                  <c:v>La qualité de l'éducation</c:v>
                </c:pt>
                <c:pt idx="6">
                  <c:v>Le vaccin contre la covid-19</c:v>
                </c:pt>
                <c:pt idx="7">
                  <c:v>L'accès à un logement de qualité</c:v>
                </c:pt>
                <c:pt idx="8">
                  <c:v>L'accès aux soins de santé</c:v>
                </c:pt>
                <c:pt idx="9">
                  <c:v>La sécurité</c:v>
                </c:pt>
                <c:pt idx="10">
                  <c:v>Les retraites</c:v>
                </c:pt>
                <c:pt idx="11">
                  <c:v>Le dérèglement climatique</c:v>
                </c:pt>
              </c:strCache>
            </c:strRef>
          </c:cat>
          <c:val>
            <c:numRef>
              <c:f>Feuil1!$B$2:$B$13</c:f>
              <c:numCache>
                <c:formatCode>##0</c:formatCode>
                <c:ptCount val="12"/>
                <c:pt idx="0">
                  <c:v>79</c:v>
                </c:pt>
                <c:pt idx="1">
                  <c:v>75</c:v>
                </c:pt>
                <c:pt idx="2">
                  <c:v>70</c:v>
                </c:pt>
                <c:pt idx="3">
                  <c:v>65</c:v>
                </c:pt>
                <c:pt idx="4">
                  <c:v>64</c:v>
                </c:pt>
                <c:pt idx="5">
                  <c:v>63</c:v>
                </c:pt>
                <c:pt idx="6">
                  <c:v>61</c:v>
                </c:pt>
                <c:pt idx="7">
                  <c:v>60</c:v>
                </c:pt>
                <c:pt idx="8">
                  <c:v>60</c:v>
                </c:pt>
                <c:pt idx="9">
                  <c:v>57</c:v>
                </c:pt>
                <c:pt idx="10">
                  <c:v>56</c:v>
                </c:pt>
                <c:pt idx="11">
                  <c:v>53</c:v>
                </c:pt>
              </c:numCache>
            </c:numRef>
          </c:val>
          <c:extLst>
            <c:ext xmlns:c16="http://schemas.microsoft.com/office/drawing/2014/chart" uri="{C3380CC4-5D6E-409C-BE32-E72D297353CC}">
              <c16:uniqueId val="{00000000-A70A-4D5C-A997-897D95DA9A7D}"/>
            </c:ext>
          </c:extLst>
        </c:ser>
        <c:ser>
          <c:idx val="1"/>
          <c:order val="1"/>
          <c:tx>
            <c:strRef>
              <c:f>Feuil1!$C$1</c:f>
              <c:strCache>
                <c:ptCount val="1"/>
                <c:pt idx="0">
                  <c:v>Les Grandes entreprises</c:v>
                </c:pt>
              </c:strCache>
            </c:strRef>
          </c:tx>
          <c:spPr>
            <a:ln w="28575" cap="rnd">
              <a:solidFill>
                <a:srgbClr val="00B0F0"/>
              </a:solidFill>
              <a:round/>
            </a:ln>
            <a:effectLst/>
          </c:spPr>
          <c:marker>
            <c:symbol val="none"/>
          </c:marker>
          <c:cat>
            <c:strRef>
              <c:f>Feuil1!$A$2:$A$13</c:f>
              <c:strCache>
                <c:ptCount val="12"/>
                <c:pt idx="0">
                  <c:v>La réindustrialisation</c:v>
                </c:pt>
                <c:pt idx="1">
                  <c:v>Le tourisme</c:v>
                </c:pt>
                <c:pt idx="2">
                  <c:v>Les mobilités du quotidien</c:v>
                </c:pt>
                <c:pt idx="3">
                  <c:v>Le pouvoir d'achat</c:v>
                </c:pt>
                <c:pt idx="4">
                  <c:v>La laïcité</c:v>
                </c:pt>
                <c:pt idx="5">
                  <c:v>La qualité de l'éducation</c:v>
                </c:pt>
                <c:pt idx="6">
                  <c:v>Le vaccin contre la covid-19</c:v>
                </c:pt>
                <c:pt idx="7">
                  <c:v>L'accès à un logement de qualité</c:v>
                </c:pt>
                <c:pt idx="8">
                  <c:v>L'accès aux soins de santé</c:v>
                </c:pt>
                <c:pt idx="9">
                  <c:v>La sécurité</c:v>
                </c:pt>
                <c:pt idx="10">
                  <c:v>Les retraites</c:v>
                </c:pt>
                <c:pt idx="11">
                  <c:v>Le dérèglement climatique</c:v>
                </c:pt>
              </c:strCache>
            </c:strRef>
          </c:cat>
          <c:val>
            <c:numRef>
              <c:f>Feuil1!$C$2:$C$13</c:f>
              <c:numCache>
                <c:formatCode>##0</c:formatCode>
                <c:ptCount val="12"/>
                <c:pt idx="0">
                  <c:v>43</c:v>
                </c:pt>
                <c:pt idx="1">
                  <c:v>54</c:v>
                </c:pt>
                <c:pt idx="2">
                  <c:v>49</c:v>
                </c:pt>
                <c:pt idx="3">
                  <c:v>37</c:v>
                </c:pt>
                <c:pt idx="4">
                  <c:v>51</c:v>
                </c:pt>
                <c:pt idx="5">
                  <c:v>45</c:v>
                </c:pt>
                <c:pt idx="6">
                  <c:v>44</c:v>
                </c:pt>
                <c:pt idx="7">
                  <c:v>40</c:v>
                </c:pt>
                <c:pt idx="8">
                  <c:v>43</c:v>
                </c:pt>
                <c:pt idx="9">
                  <c:v>44</c:v>
                </c:pt>
                <c:pt idx="10">
                  <c:v>37</c:v>
                </c:pt>
                <c:pt idx="11">
                  <c:v>31</c:v>
                </c:pt>
              </c:numCache>
            </c:numRef>
          </c:val>
          <c:extLst>
            <c:ext xmlns:c16="http://schemas.microsoft.com/office/drawing/2014/chart" uri="{C3380CC4-5D6E-409C-BE32-E72D297353CC}">
              <c16:uniqueId val="{00000001-A70A-4D5C-A997-897D95DA9A7D}"/>
            </c:ext>
          </c:extLst>
        </c:ser>
        <c:dLbls>
          <c:showLegendKey val="0"/>
          <c:showVal val="0"/>
          <c:showCatName val="0"/>
          <c:showSerName val="0"/>
          <c:showPercent val="0"/>
          <c:showBubbleSize val="0"/>
        </c:dLbls>
        <c:axId val="1582137136"/>
        <c:axId val="1582128816"/>
      </c:radarChart>
      <c:catAx>
        <c:axId val="158213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fr-FR"/>
          </a:p>
        </c:txPr>
        <c:crossAx val="1582128816"/>
        <c:crosses val="autoZero"/>
        <c:auto val="1"/>
        <c:lblAlgn val="ctr"/>
        <c:lblOffset val="100"/>
        <c:noMultiLvlLbl val="0"/>
      </c:catAx>
      <c:valAx>
        <c:axId val="1582128816"/>
        <c:scaling>
          <c:orientation val="minMax"/>
        </c:scaling>
        <c:delete val="1"/>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crossAx val="1582137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rgbClr val="FF6600"/>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00B0F0"/>
                </a:solidFill>
                <a:latin typeface="+mn-lt"/>
                <a:ea typeface="+mn-ea"/>
                <a:cs typeface="+mn-cs"/>
              </a:defRPr>
            </a:pPr>
            <a:endParaRPr lang="fr-FR"/>
          </a:p>
        </c:txPr>
      </c:legendEntry>
      <c:layout>
        <c:manualLayout>
          <c:xMode val="edge"/>
          <c:yMode val="edge"/>
          <c:x val="0.78046361750427617"/>
          <c:y val="0.37307414662055138"/>
          <c:w val="0.21189417040628586"/>
          <c:h val="0.2233004628964193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La réindustrialisation</c:v>
                </c:pt>
                <c:pt idx="1">
                  <c:v>Le tourisme</c:v>
                </c:pt>
                <c:pt idx="2">
                  <c:v>Les mobilités du quotidien</c:v>
                </c:pt>
                <c:pt idx="3">
                  <c:v>Le pouvoir d'achat</c:v>
                </c:pt>
                <c:pt idx="4">
                  <c:v>La laïcité</c:v>
                </c:pt>
                <c:pt idx="5">
                  <c:v>La qualité de l'éducation</c:v>
                </c:pt>
                <c:pt idx="6">
                  <c:v>Le vaccin contre la covid-19</c:v>
                </c:pt>
                <c:pt idx="7">
                  <c:v>L'accès à un logement de qualité</c:v>
                </c:pt>
                <c:pt idx="8">
                  <c:v>L'accès aux soins de santé</c:v>
                </c:pt>
                <c:pt idx="9">
                  <c:v>La sécurité</c:v>
                </c:pt>
                <c:pt idx="10">
                  <c:v>Les retraites</c:v>
                </c:pt>
                <c:pt idx="11">
                  <c:v>Le dérèglement climatique</c:v>
                </c:pt>
              </c:strCache>
            </c:strRef>
          </c:cat>
          <c:val>
            <c:numRef>
              <c:f>Feuil1!$B$2:$B$13</c:f>
              <c:numCache>
                <c:formatCode>General</c:formatCode>
                <c:ptCount val="12"/>
                <c:pt idx="0">
                  <c:v>79</c:v>
                </c:pt>
                <c:pt idx="1">
                  <c:v>75</c:v>
                </c:pt>
                <c:pt idx="2">
                  <c:v>70</c:v>
                </c:pt>
                <c:pt idx="3">
                  <c:v>65</c:v>
                </c:pt>
                <c:pt idx="4">
                  <c:v>64</c:v>
                </c:pt>
                <c:pt idx="5">
                  <c:v>63</c:v>
                </c:pt>
                <c:pt idx="6">
                  <c:v>61</c:v>
                </c:pt>
                <c:pt idx="7">
                  <c:v>60</c:v>
                </c:pt>
                <c:pt idx="8">
                  <c:v>60</c:v>
                </c:pt>
                <c:pt idx="9">
                  <c:v>56.999999999999993</c:v>
                </c:pt>
                <c:pt idx="10">
                  <c:v>56.000000000000007</c:v>
                </c:pt>
                <c:pt idx="11">
                  <c:v>53</c:v>
                </c:pt>
              </c:numCache>
            </c:numRef>
          </c:val>
          <c:extLst>
            <c:ext xmlns:c16="http://schemas.microsoft.com/office/drawing/2014/chart" uri="{C3380CC4-5D6E-409C-BE32-E72D297353CC}">
              <c16:uniqueId val="{0000000C-0BA7-4608-9082-8718FD92CB3C}"/>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78495079457034"/>
          <c:y val="5.0754361322400555E-2"/>
          <c:w val="0.46971050000825132"/>
          <c:h val="0.90448129760878748"/>
        </c:manualLayout>
      </c:layout>
      <c:barChart>
        <c:barDir val="bar"/>
        <c:grouping val="clustered"/>
        <c:varyColors val="0"/>
        <c:ser>
          <c:idx val="0"/>
          <c:order val="0"/>
          <c:tx>
            <c:strRef>
              <c:f>Feuil1!$B$1</c:f>
              <c:strCache>
                <c:ptCount val="1"/>
                <c:pt idx="0">
                  <c:v>Préoccupe</c:v>
                </c:pt>
              </c:strCache>
            </c:strRef>
          </c:tx>
          <c:spPr>
            <a:solidFill>
              <a:srgbClr val="3EAD95"/>
            </a:solidFill>
            <a:ln w="19050">
              <a:solidFill>
                <a:schemeClr val="bg1"/>
              </a:solidFill>
            </a:ln>
            <a:effectLst/>
          </c:spPr>
          <c:invertIfNegative val="0"/>
          <c:dPt>
            <c:idx val="0"/>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1-0BA7-4608-9082-8718FD92CB3C}"/>
              </c:ext>
            </c:extLst>
          </c:dPt>
          <c:dPt>
            <c:idx val="1"/>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3-0BA7-4608-9082-8718FD92CB3C}"/>
              </c:ext>
            </c:extLst>
          </c:dPt>
          <c:dPt>
            <c:idx val="2"/>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5-0BA7-4608-9082-8718FD92CB3C}"/>
              </c:ext>
            </c:extLst>
          </c:dPt>
          <c:dPt>
            <c:idx val="3"/>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7-0BA7-4608-9082-8718FD92CB3C}"/>
              </c:ext>
            </c:extLst>
          </c:dPt>
          <c:dPt>
            <c:idx val="4"/>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9-0BA7-4608-9082-8718FD92CB3C}"/>
              </c:ext>
            </c:extLst>
          </c:dPt>
          <c:dPt>
            <c:idx val="7"/>
            <c:invertIfNegative val="0"/>
            <c:bubble3D val="0"/>
            <c:spPr>
              <a:solidFill>
                <a:srgbClr val="3EAD95"/>
              </a:solidFill>
              <a:ln w="19050">
                <a:solidFill>
                  <a:schemeClr val="bg1"/>
                </a:solidFill>
              </a:ln>
              <a:effectLst/>
            </c:spPr>
            <c:extLst>
              <c:ext xmlns:c16="http://schemas.microsoft.com/office/drawing/2014/chart" uri="{C3380CC4-5D6E-409C-BE32-E72D297353CC}">
                <c16:uniqueId val="{0000000B-0BA7-4608-9082-8718FD92CB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EAD9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Le tourisme</c:v>
                </c:pt>
                <c:pt idx="1">
                  <c:v>La laïcité</c:v>
                </c:pt>
                <c:pt idx="2">
                  <c:v>Les mobilités du quotidien</c:v>
                </c:pt>
                <c:pt idx="3">
                  <c:v>La qualité de l'éducation</c:v>
                </c:pt>
                <c:pt idx="4">
                  <c:v>Le vaccin contre la covid-19</c:v>
                </c:pt>
                <c:pt idx="5">
                  <c:v>La sécurité</c:v>
                </c:pt>
                <c:pt idx="6">
                  <c:v>La réindustrialisation</c:v>
                </c:pt>
                <c:pt idx="7">
                  <c:v>L'accès aux soins de santé</c:v>
                </c:pt>
                <c:pt idx="8">
                  <c:v>L'accès à un logement de qualité</c:v>
                </c:pt>
                <c:pt idx="9">
                  <c:v>Les retraites</c:v>
                </c:pt>
                <c:pt idx="10">
                  <c:v>Le pouvoir d'achat</c:v>
                </c:pt>
                <c:pt idx="11">
                  <c:v>Le dérèglement climatique</c:v>
                </c:pt>
              </c:strCache>
            </c:strRef>
          </c:cat>
          <c:val>
            <c:numRef>
              <c:f>Feuil1!$B$2:$B$13</c:f>
              <c:numCache>
                <c:formatCode>General</c:formatCode>
                <c:ptCount val="12"/>
                <c:pt idx="0">
                  <c:v>54</c:v>
                </c:pt>
                <c:pt idx="1">
                  <c:v>51</c:v>
                </c:pt>
                <c:pt idx="2">
                  <c:v>49</c:v>
                </c:pt>
                <c:pt idx="3">
                  <c:v>45</c:v>
                </c:pt>
                <c:pt idx="4">
                  <c:v>44</c:v>
                </c:pt>
                <c:pt idx="5">
                  <c:v>44</c:v>
                </c:pt>
                <c:pt idx="6">
                  <c:v>43</c:v>
                </c:pt>
                <c:pt idx="7">
                  <c:v>43</c:v>
                </c:pt>
                <c:pt idx="8">
                  <c:v>40</c:v>
                </c:pt>
                <c:pt idx="9">
                  <c:v>37</c:v>
                </c:pt>
                <c:pt idx="10">
                  <c:v>37</c:v>
                </c:pt>
                <c:pt idx="11">
                  <c:v>31</c:v>
                </c:pt>
              </c:numCache>
            </c:numRef>
          </c:val>
          <c:extLst>
            <c:ext xmlns:c16="http://schemas.microsoft.com/office/drawing/2014/chart" uri="{C3380CC4-5D6E-409C-BE32-E72D297353CC}">
              <c16:uniqueId val="{0000000C-0BA7-4608-9082-8718FD92CB3C}"/>
            </c:ext>
          </c:extLst>
        </c:ser>
        <c:dLbls>
          <c:showLegendKey val="0"/>
          <c:showVal val="0"/>
          <c:showCatName val="0"/>
          <c:showSerName val="0"/>
          <c:showPercent val="0"/>
          <c:showBubbleSize val="0"/>
        </c:dLbls>
        <c:gapWidth val="57"/>
        <c:overlap val="100"/>
        <c:axId val="226139424"/>
        <c:axId val="226139032"/>
      </c:barChart>
      <c:valAx>
        <c:axId val="226139032"/>
        <c:scaling>
          <c:orientation val="minMax"/>
          <c:max val="100"/>
          <c:min val="0"/>
        </c:scaling>
        <c:delete val="1"/>
        <c:axPos val="t"/>
        <c:numFmt formatCode="General" sourceLinked="1"/>
        <c:majorTickMark val="out"/>
        <c:minorTickMark val="none"/>
        <c:tickLblPos val="nextTo"/>
        <c:crossAx val="226139424"/>
        <c:crosses val="autoZero"/>
        <c:crossBetween val="between"/>
      </c:valAx>
      <c:catAx>
        <c:axId val="226139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fr-FR"/>
          </a:p>
        </c:txPr>
        <c:crossAx val="226139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Feuil1!$B$1</c:f>
              <c:strCache>
                <c:ptCount val="1"/>
                <c:pt idx="0">
                  <c:v>Les associations et ONG</c:v>
                </c:pt>
              </c:strCache>
            </c:strRef>
          </c:tx>
          <c:spPr>
            <a:ln w="28575" cap="rnd">
              <a:solidFill>
                <a:srgbClr val="FF6600"/>
              </a:solidFill>
              <a:round/>
            </a:ln>
            <a:effectLst/>
          </c:spPr>
          <c:marker>
            <c:symbol val="none"/>
          </c:marker>
          <c:cat>
            <c:strRef>
              <c:f>Feuil1!$A$2:$A$13</c:f>
              <c:strCache>
                <c:ptCount val="12"/>
                <c:pt idx="0">
                  <c:v>Le dérèglement climatique</c:v>
                </c:pt>
                <c:pt idx="1">
                  <c:v>Le vaccin contre la covid-19</c:v>
                </c:pt>
                <c:pt idx="2">
                  <c:v>Le tourisme</c:v>
                </c:pt>
                <c:pt idx="3">
                  <c:v>L'accès aux soins de santé</c:v>
                </c:pt>
                <c:pt idx="4">
                  <c:v>La laïcité</c:v>
                </c:pt>
                <c:pt idx="5">
                  <c:v>Les mobilités du quotidien</c:v>
                </c:pt>
                <c:pt idx="6">
                  <c:v>La réindustrialisation</c:v>
                </c:pt>
                <c:pt idx="7">
                  <c:v>La sécurité</c:v>
                </c:pt>
                <c:pt idx="8">
                  <c:v>La qualité de l'éducation</c:v>
                </c:pt>
                <c:pt idx="9">
                  <c:v>L'accès à un logement de qualité</c:v>
                </c:pt>
                <c:pt idx="10">
                  <c:v>Le pouvoir d'achat</c:v>
                </c:pt>
                <c:pt idx="11">
                  <c:v>Les retraites</c:v>
                </c:pt>
              </c:strCache>
            </c:strRef>
          </c:cat>
          <c:val>
            <c:numRef>
              <c:f>Feuil1!$B$2:$B$13</c:f>
              <c:numCache>
                <c:formatCode>##0</c:formatCode>
                <c:ptCount val="12"/>
                <c:pt idx="0">
                  <c:v>64</c:v>
                </c:pt>
                <c:pt idx="1">
                  <c:v>63</c:v>
                </c:pt>
                <c:pt idx="2">
                  <c:v>62</c:v>
                </c:pt>
                <c:pt idx="3">
                  <c:v>61</c:v>
                </c:pt>
                <c:pt idx="4">
                  <c:v>58</c:v>
                </c:pt>
                <c:pt idx="5">
                  <c:v>57</c:v>
                </c:pt>
                <c:pt idx="6">
                  <c:v>56</c:v>
                </c:pt>
                <c:pt idx="7">
                  <c:v>55</c:v>
                </c:pt>
                <c:pt idx="8">
                  <c:v>55</c:v>
                </c:pt>
                <c:pt idx="9">
                  <c:v>54</c:v>
                </c:pt>
                <c:pt idx="10">
                  <c:v>52</c:v>
                </c:pt>
                <c:pt idx="11">
                  <c:v>43</c:v>
                </c:pt>
              </c:numCache>
            </c:numRef>
          </c:val>
          <c:extLst>
            <c:ext xmlns:c16="http://schemas.microsoft.com/office/drawing/2014/chart" uri="{C3380CC4-5D6E-409C-BE32-E72D297353CC}">
              <c16:uniqueId val="{00000000-A70A-4D5C-A997-897D95DA9A7D}"/>
            </c:ext>
          </c:extLst>
        </c:ser>
        <c:ser>
          <c:idx val="1"/>
          <c:order val="1"/>
          <c:tx>
            <c:strRef>
              <c:f>Feuil1!$C$1</c:f>
              <c:strCache>
                <c:ptCount val="1"/>
                <c:pt idx="0">
                  <c:v>Les citoyens</c:v>
                </c:pt>
              </c:strCache>
            </c:strRef>
          </c:tx>
          <c:spPr>
            <a:ln w="28575" cap="rnd">
              <a:solidFill>
                <a:srgbClr val="00B0F0"/>
              </a:solidFill>
              <a:round/>
            </a:ln>
            <a:effectLst/>
          </c:spPr>
          <c:marker>
            <c:symbol val="none"/>
          </c:marker>
          <c:cat>
            <c:strRef>
              <c:f>Feuil1!$A$2:$A$13</c:f>
              <c:strCache>
                <c:ptCount val="12"/>
                <c:pt idx="0">
                  <c:v>Le dérèglement climatique</c:v>
                </c:pt>
                <c:pt idx="1">
                  <c:v>Le vaccin contre la covid-19</c:v>
                </c:pt>
                <c:pt idx="2">
                  <c:v>Le tourisme</c:v>
                </c:pt>
                <c:pt idx="3">
                  <c:v>L'accès aux soins de santé</c:v>
                </c:pt>
                <c:pt idx="4">
                  <c:v>La laïcité</c:v>
                </c:pt>
                <c:pt idx="5">
                  <c:v>Les mobilités du quotidien</c:v>
                </c:pt>
                <c:pt idx="6">
                  <c:v>La réindustrialisation</c:v>
                </c:pt>
                <c:pt idx="7">
                  <c:v>La sécurité</c:v>
                </c:pt>
                <c:pt idx="8">
                  <c:v>La qualité de l'éducation</c:v>
                </c:pt>
                <c:pt idx="9">
                  <c:v>L'accès à un logement de qualité</c:v>
                </c:pt>
                <c:pt idx="10">
                  <c:v>Le pouvoir d'achat</c:v>
                </c:pt>
                <c:pt idx="11">
                  <c:v>Les retraites</c:v>
                </c:pt>
              </c:strCache>
            </c:strRef>
          </c:cat>
          <c:val>
            <c:numRef>
              <c:f>Feuil1!$C$2:$C$13</c:f>
              <c:numCache>
                <c:formatCode>##0</c:formatCode>
                <c:ptCount val="12"/>
                <c:pt idx="0">
                  <c:v>55</c:v>
                </c:pt>
                <c:pt idx="1">
                  <c:v>49</c:v>
                </c:pt>
                <c:pt idx="2">
                  <c:v>67</c:v>
                </c:pt>
                <c:pt idx="3">
                  <c:v>57</c:v>
                </c:pt>
                <c:pt idx="4">
                  <c:v>61</c:v>
                </c:pt>
                <c:pt idx="5">
                  <c:v>60</c:v>
                </c:pt>
                <c:pt idx="6">
                  <c:v>70</c:v>
                </c:pt>
                <c:pt idx="7">
                  <c:v>53</c:v>
                </c:pt>
                <c:pt idx="8">
                  <c:v>60</c:v>
                </c:pt>
                <c:pt idx="9">
                  <c:v>61</c:v>
                </c:pt>
                <c:pt idx="10">
                  <c:v>53</c:v>
                </c:pt>
                <c:pt idx="11">
                  <c:v>54</c:v>
                </c:pt>
              </c:numCache>
            </c:numRef>
          </c:val>
          <c:extLst>
            <c:ext xmlns:c16="http://schemas.microsoft.com/office/drawing/2014/chart" uri="{C3380CC4-5D6E-409C-BE32-E72D297353CC}">
              <c16:uniqueId val="{00000001-A70A-4D5C-A997-897D95DA9A7D}"/>
            </c:ext>
          </c:extLst>
        </c:ser>
        <c:dLbls>
          <c:showLegendKey val="0"/>
          <c:showVal val="0"/>
          <c:showCatName val="0"/>
          <c:showSerName val="0"/>
          <c:showPercent val="0"/>
          <c:showBubbleSize val="0"/>
        </c:dLbls>
        <c:axId val="1582137136"/>
        <c:axId val="1582128816"/>
      </c:radarChart>
      <c:catAx>
        <c:axId val="158213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fr-FR"/>
          </a:p>
        </c:txPr>
        <c:crossAx val="1582128816"/>
        <c:crosses val="autoZero"/>
        <c:auto val="1"/>
        <c:lblAlgn val="ctr"/>
        <c:lblOffset val="100"/>
        <c:noMultiLvlLbl val="0"/>
      </c:catAx>
      <c:valAx>
        <c:axId val="1582128816"/>
        <c:scaling>
          <c:orientation val="minMax"/>
        </c:scaling>
        <c:delete val="1"/>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crossAx val="1582137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rgbClr val="FF6600"/>
                </a:solidFill>
                <a:latin typeface="+mn-lt"/>
                <a:ea typeface="+mn-ea"/>
                <a:cs typeface="+mn-cs"/>
              </a:defRPr>
            </a:pPr>
            <a:endParaRPr lang="fr-FR"/>
          </a:p>
        </c:txPr>
      </c:legendEntry>
      <c:legendEntry>
        <c:idx val="1"/>
        <c:txPr>
          <a:bodyPr rot="0" spcFirstLastPara="1" vertOverflow="ellipsis" vert="horz" wrap="square" anchor="ctr" anchorCtr="1"/>
          <a:lstStyle/>
          <a:p>
            <a:pPr>
              <a:defRPr sz="1197" b="1" i="0" u="none" strike="noStrike" kern="1200" baseline="0">
                <a:solidFill>
                  <a:srgbClr val="00B0F0"/>
                </a:solidFill>
                <a:latin typeface="+mn-lt"/>
                <a:ea typeface="+mn-ea"/>
                <a:cs typeface="+mn-cs"/>
              </a:defRPr>
            </a:pPr>
            <a:endParaRPr lang="fr-FR"/>
          </a:p>
        </c:txPr>
      </c:legendEntry>
      <c:layout>
        <c:manualLayout>
          <c:xMode val="edge"/>
          <c:yMode val="edge"/>
          <c:x val="0.73588404698255483"/>
          <c:y val="0.18722196595964249"/>
          <c:w val="0.2539263368981946"/>
          <c:h val="0.2233004628964193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1"/>
            <a:ext cx="2945659" cy="495427"/>
          </a:xfrm>
          <a:prstGeom prst="rect">
            <a:avLst/>
          </a:prstGeom>
        </p:spPr>
        <p:txBody>
          <a:bodyPr vert="horz" lIns="91440" tIns="45720" rIns="91440" bIns="45720" rtlCol="0"/>
          <a:lstStyle>
            <a:lvl1pPr algn="r">
              <a:defRPr sz="1200"/>
            </a:lvl1pPr>
          </a:lstStyle>
          <a:p>
            <a:fld id="{A0FD2AB3-75AB-40AB-A124-85D959816969}" type="datetimeFigureOut">
              <a:rPr lang="en-US" smtClean="0"/>
              <a:t>3/11/22</a:t>
            </a:fld>
            <a:endParaRPr lang="en-US" dirty="0"/>
          </a:p>
        </p:txBody>
      </p:sp>
      <p:sp>
        <p:nvSpPr>
          <p:cNvPr id="4" name="Footer Placeholder 3"/>
          <p:cNvSpPr>
            <a:spLocks noGrp="1"/>
          </p:cNvSpPr>
          <p:nvPr>
            <p:ph type="ftr" sz="quarter" idx="2"/>
          </p:nvPr>
        </p:nvSpPr>
        <p:spPr>
          <a:xfrm>
            <a:off x="1" y="9378824"/>
            <a:ext cx="2945659" cy="4954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378824"/>
            <a:ext cx="2945659" cy="495426"/>
          </a:xfrm>
          <a:prstGeom prst="rect">
            <a:avLst/>
          </a:prstGeom>
        </p:spPr>
        <p:txBody>
          <a:bodyPr vert="horz" lIns="91440" tIns="45720" rIns="91440" bIns="45720" rtlCol="0" anchor="b"/>
          <a:lstStyle>
            <a:lvl1pPr algn="r">
              <a:defRPr sz="1200"/>
            </a:lvl1pPr>
          </a:lstStyle>
          <a:p>
            <a:fld id="{74D853B6-6063-4EEA-92B6-107C2B8FF251}" type="slidenum">
              <a:rPr lang="en-US" smtClean="0"/>
              <a:t>‹N°›</a:t>
            </a:fld>
            <a:endParaRPr lang="en-US" dirty="0"/>
          </a:p>
        </p:txBody>
      </p:sp>
    </p:spTree>
    <p:extLst>
      <p:ext uri="{BB962C8B-B14F-4D97-AF65-F5344CB8AC3E}">
        <p14:creationId xmlns:p14="http://schemas.microsoft.com/office/powerpoint/2010/main" val="28115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5427"/>
          </a:xfrm>
          <a:prstGeom prst="rect">
            <a:avLst/>
          </a:prstGeom>
        </p:spPr>
        <p:txBody>
          <a:bodyPr vert="horz" lIns="91440" tIns="45720" rIns="91440" bIns="45720" rtlCol="0"/>
          <a:lstStyle>
            <a:lvl1pPr algn="r">
              <a:defRPr sz="1200"/>
            </a:lvl1pPr>
          </a:lstStyle>
          <a:p>
            <a:fld id="{EE4DB0FC-C7BA-F441-B6B8-68BC08DD5601}" type="datetimeFigureOut">
              <a:rPr lang="en-US" smtClean="0"/>
              <a:t>3/11/22</a:t>
            </a:fld>
            <a:endParaRPr lang="en-US" dirty="0"/>
          </a:p>
        </p:txBody>
      </p:sp>
      <p:sp>
        <p:nvSpPr>
          <p:cNvPr id="4" name="Slide Image Placeholder 3"/>
          <p:cNvSpPr>
            <a:spLocks noGrp="1" noRot="1" noChangeAspect="1"/>
          </p:cNvSpPr>
          <p:nvPr>
            <p:ph type="sldImg" idx="2"/>
          </p:nvPr>
        </p:nvSpPr>
        <p:spPr>
          <a:xfrm>
            <a:off x="438150" y="1235075"/>
            <a:ext cx="5921375" cy="33321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983"/>
            <a:ext cx="5438140" cy="3887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34DCB07E-5FF2-ED4E-B4E9-CC92D0CF0CF0}" type="slidenum">
              <a:rPr lang="en-US" smtClean="0"/>
              <a:t>‹N°›</a:t>
            </a:fld>
            <a:endParaRPr lang="en-US" dirty="0"/>
          </a:p>
        </p:txBody>
      </p:sp>
    </p:spTree>
    <p:extLst>
      <p:ext uri="{BB962C8B-B14F-4D97-AF65-F5344CB8AC3E}">
        <p14:creationId xmlns:p14="http://schemas.microsoft.com/office/powerpoint/2010/main" val="184155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1235075"/>
            <a:ext cx="5921375" cy="333216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DCB07E-5FF2-ED4E-B4E9-CC92D0CF0CF0}" type="slidenum">
              <a:rPr lang="en-US" smtClean="0"/>
              <a:t>4</a:t>
            </a:fld>
            <a:endParaRPr lang="en-US" dirty="0"/>
          </a:p>
        </p:txBody>
      </p:sp>
    </p:spTree>
    <p:extLst>
      <p:ext uri="{BB962C8B-B14F-4D97-AF65-F5344CB8AC3E}">
        <p14:creationId xmlns:p14="http://schemas.microsoft.com/office/powerpoint/2010/main" val="3167966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6CFFA36-E31B-0645-B16E-7B6CE9917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3"/>
            <a:ext cx="12752173" cy="6857999"/>
          </a:xfrm>
          <a:prstGeom prst="rect">
            <a:avLst/>
          </a:prstGeom>
        </p:spPr>
      </p:pic>
      <p:sp>
        <p:nvSpPr>
          <p:cNvPr id="13" name="Text Placeholder 10"/>
          <p:cNvSpPr>
            <a:spLocks noGrp="1"/>
          </p:cNvSpPr>
          <p:nvPr>
            <p:ph type="body" sz="quarter" idx="21" hasCustomPrompt="1"/>
          </p:nvPr>
        </p:nvSpPr>
        <p:spPr>
          <a:xfrm>
            <a:off x="479585" y="4719041"/>
            <a:ext cx="11248947" cy="215683"/>
          </a:xfrm>
          <a:prstGeom prst="rect">
            <a:avLst/>
          </a:prstGeom>
        </p:spPr>
        <p:txBody>
          <a:bodyPr vert="horz" lIns="0" tIns="0" rIns="0" bIns="0">
            <a:normAutofit/>
          </a:bodyPr>
          <a:lstStyle>
            <a:lvl1pPr marL="0" indent="0">
              <a:buNone/>
              <a:defRPr sz="1600" b="1" i="0" kern="0" cap="none" spc="0" baseline="0">
                <a:solidFill>
                  <a:srgbClr val="4BFFA7"/>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79585" y="5178461"/>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79585" y="5615666"/>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79584" y="5862952"/>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79584" y="6075445"/>
            <a:ext cx="11248947" cy="215683"/>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Website</a:t>
            </a:r>
          </a:p>
        </p:txBody>
      </p:sp>
      <p:sp>
        <p:nvSpPr>
          <p:cNvPr id="22" name="Text Placeholder 10"/>
          <p:cNvSpPr>
            <a:spLocks noGrp="1"/>
          </p:cNvSpPr>
          <p:nvPr>
            <p:ph type="body" sz="quarter" idx="26"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rgbClr val="4BFDA9"/>
                </a:solidFill>
                <a:latin typeface="Arial" charset="0"/>
                <a:ea typeface="Arial" charset="0"/>
                <a:cs typeface="Arial" charset="0"/>
              </a:defRPr>
            </a:lvl1pPr>
          </a:lstStyle>
          <a:p>
            <a:pPr lvl="0"/>
            <a:r>
              <a:rPr lang="en-US" dirty="0"/>
              <a:t>PROJECT TITLE GOES HERE</a:t>
            </a:r>
          </a:p>
        </p:txBody>
      </p:sp>
      <p:sp>
        <p:nvSpPr>
          <p:cNvPr id="23" name="Text Placeholder 10"/>
          <p:cNvSpPr>
            <a:spLocks noGrp="1"/>
          </p:cNvSpPr>
          <p:nvPr>
            <p:ph type="body" sz="quarter" idx="27" hasCustomPrompt="1"/>
          </p:nvPr>
        </p:nvSpPr>
        <p:spPr>
          <a:xfrm>
            <a:off x="487787" y="3635130"/>
            <a:ext cx="11208664" cy="285795"/>
          </a:xfrm>
          <a:prstGeom prst="rect">
            <a:avLst/>
          </a:prstGeom>
        </p:spPr>
        <p:txBody>
          <a:bodyPr vert="horz" lIns="0" tIns="0" rIns="0" bIns="0">
            <a:normAutofit/>
          </a:bodyPr>
          <a:lstStyle>
            <a:lvl1pPr marL="0" indent="0">
              <a:buNone/>
              <a:defRPr sz="1800" b="0" i="0" kern="0" cap="none" spc="0" baseline="0">
                <a:solidFill>
                  <a:schemeClr val="bg1"/>
                </a:solidFill>
                <a:latin typeface="Arial" charset="0"/>
                <a:ea typeface="Arial" charset="0"/>
                <a:cs typeface="Arial" charset="0"/>
              </a:defRPr>
            </a:lvl1pPr>
          </a:lstStyle>
          <a:p>
            <a:pPr lvl="0"/>
            <a:r>
              <a:rPr lang="en-US" dirty="0"/>
              <a:t>PROJECT SUBTITLE GOES HERE</a:t>
            </a:r>
          </a:p>
        </p:txBody>
      </p:sp>
      <p:sp>
        <p:nvSpPr>
          <p:cNvPr id="24" name="Picture Placeholder 2"/>
          <p:cNvSpPr>
            <a:spLocks noGrp="1"/>
          </p:cNvSpPr>
          <p:nvPr>
            <p:ph type="pic" sz="quarter" idx="28" hasCustomPrompt="1"/>
          </p:nvPr>
        </p:nvSpPr>
        <p:spPr>
          <a:xfrm>
            <a:off x="487787" y="2488721"/>
            <a:ext cx="3169812" cy="630751"/>
          </a:xfrm>
        </p:spPr>
        <p:txBody>
          <a:bodyPr/>
          <a:lstStyle>
            <a:lvl1pPr marL="0" indent="0">
              <a:buNone/>
              <a:defRPr baseline="0">
                <a:solidFill>
                  <a:schemeClr val="accent1"/>
                </a:solidFill>
              </a:defRPr>
            </a:lvl1pPr>
          </a:lstStyle>
          <a:p>
            <a:r>
              <a:rPr lang="en-US" dirty="0"/>
              <a:t>Client Logo</a:t>
            </a:r>
          </a:p>
        </p:txBody>
      </p:sp>
      <p:sp>
        <p:nvSpPr>
          <p:cNvPr id="25" name="Text Placeholder 10"/>
          <p:cNvSpPr>
            <a:spLocks noGrp="1"/>
          </p:cNvSpPr>
          <p:nvPr>
            <p:ph type="body" sz="quarter" idx="29"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bg1"/>
                </a:solidFill>
                <a:latin typeface="Arial" charset="0"/>
                <a:ea typeface="Arial" charset="0"/>
                <a:cs typeface="Arial" charset="0"/>
              </a:defRPr>
            </a:lvl1pPr>
          </a:lstStyle>
          <a:p>
            <a:pPr lvl="0"/>
            <a:r>
              <a:rPr lang="en-US" dirty="0"/>
              <a:t>DATE GOES HERE</a:t>
            </a:r>
          </a:p>
        </p:txBody>
      </p:sp>
    </p:spTree>
    <p:extLst>
      <p:ext uri="{BB962C8B-B14F-4D97-AF65-F5344CB8AC3E}">
        <p14:creationId xmlns:p14="http://schemas.microsoft.com/office/powerpoint/2010/main" val="828845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A Color Bar">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62996" y="1354415"/>
            <a:ext cx="11267187" cy="4639987"/>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3"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chor="ctr">
            <a:no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5" name="Text Placeholder 18"/>
          <p:cNvSpPr>
            <a:spLocks noGrp="1"/>
          </p:cNvSpPr>
          <p:nvPr>
            <p:ph type="body" sz="quarter" idx="21" hasCustomPrompt="1"/>
          </p:nvPr>
        </p:nvSpPr>
        <p:spPr>
          <a:xfrm>
            <a:off x="448448" y="826267"/>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a:t>Question Goes Here</a:t>
            </a:r>
            <a:endParaRPr lang="en-US" dirty="0"/>
          </a:p>
        </p:txBody>
      </p:sp>
      <p:pic>
        <p:nvPicPr>
          <p:cNvPr id="8" name="Picture 1">
            <a:extLst>
              <a:ext uri="{FF2B5EF4-FFF2-40B4-BE49-F238E27FC236}">
                <a16:creationId xmlns:a16="http://schemas.microsoft.com/office/drawing/2014/main" id="{EC0BAAFE-AE88-5D42-ABB9-61E2893F6835}"/>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17F4ED70-2DE3-46A7-80CE-1648444647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19046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1 Color Bar">
    <p:spTree>
      <p:nvGrpSpPr>
        <p:cNvPr id="1" name=""/>
        <p:cNvGrpSpPr/>
        <p:nvPr/>
      </p:nvGrpSpPr>
      <p:grpSpPr>
        <a:xfrm>
          <a:off x="0" y="0"/>
          <a:ext cx="0" cy="0"/>
          <a:chOff x="0" y="0"/>
          <a:chExt cx="0" cy="0"/>
        </a:xfrm>
      </p:grpSpPr>
      <p:sp>
        <p:nvSpPr>
          <p:cNvPr id="26" name="Oval 25"/>
          <p:cNvSpPr/>
          <p:nvPr/>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7"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28" name="Oval 27"/>
          <p:cNvSpPr/>
          <p:nvPr/>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9"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30" name="Oval 29"/>
          <p:cNvSpPr/>
          <p:nvPr/>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31"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32" name="Oval 31"/>
          <p:cNvSpPr/>
          <p:nvPr/>
        </p:nvSpPr>
        <p:spPr>
          <a:xfrm>
            <a:off x="514509" y="246447"/>
            <a:ext cx="320040" cy="319566"/>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3EAD95"/>
              </a:solidFill>
            </a:endParaRPr>
          </a:p>
        </p:txBody>
      </p:sp>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6" y="1940059"/>
            <a:ext cx="11267187" cy="4054341"/>
          </a:xfrm>
        </p:spPr>
        <p:txBody>
          <a:bodyPr/>
          <a:lstStyle>
            <a:lvl1pPr marL="171450" indent="-171450">
              <a:buFont typeface="Arial" panose="020B0604020202020204" pitchFamily="34" charset="0"/>
              <a:buChar char="•"/>
              <a:defRPr>
                <a:solidFill>
                  <a:schemeClr val="bg2">
                    <a:lumMod val="10000"/>
                  </a:schemeClr>
                </a:solidFill>
              </a:defRPr>
            </a:lvl1pPr>
            <a:lvl2pPr marL="628650" indent="-171450">
              <a:buFont typeface="Arial" panose="020B0604020202020204" pitchFamily="34" charset="0"/>
              <a:buChar char="•"/>
              <a:defRPr>
                <a:solidFill>
                  <a:schemeClr val="bg2">
                    <a:lumMod val="10000"/>
                  </a:schemeClr>
                </a:solidFill>
              </a:defRPr>
            </a:lvl2pPr>
            <a:lvl3pPr marL="1085850" indent="-171450">
              <a:buFont typeface="Arial" panose="020B0604020202020204" pitchFamily="34" charset="0"/>
              <a:buChar char="•"/>
              <a:defRPr>
                <a:solidFill>
                  <a:schemeClr val="bg2">
                    <a:lumMod val="10000"/>
                  </a:schemeClr>
                </a:solidFill>
              </a:defRPr>
            </a:lvl3pPr>
            <a:lvl4pPr marL="1543050" indent="-171450">
              <a:buFont typeface="Arial" panose="020B0604020202020204" pitchFamily="34" charset="0"/>
              <a:buChar char="•"/>
              <a:defRPr>
                <a:solidFill>
                  <a:schemeClr val="bg2">
                    <a:lumMod val="10000"/>
                  </a:schemeClr>
                </a:solidFill>
              </a:defRPr>
            </a:lvl4pPr>
            <a:lvl5pPr marL="2000250" indent="-171450">
              <a:buFont typeface="Arial" panose="020B0604020202020204" pitchFamily="34" charset="0"/>
              <a:buChar cha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3"/>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33"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20"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7" name="Oval 16"/>
          <p:cNvSpPr/>
          <p:nvPr userDrawn="1"/>
        </p:nvSpPr>
        <p:spPr>
          <a:xfrm flipH="1">
            <a:off x="2720879" y="259327"/>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18"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rgbClr val="3EAD95"/>
                </a:solidFill>
                <a:latin typeface="Arial"/>
                <a:cs typeface="Arial Black"/>
              </a:defRPr>
            </a:lvl1pPr>
          </a:lstStyle>
          <a:p>
            <a:pPr lvl="0"/>
            <a:r>
              <a:rPr lang="en-US" dirty="0"/>
              <a:t>5</a:t>
            </a:r>
          </a:p>
        </p:txBody>
      </p:sp>
      <p:pic>
        <p:nvPicPr>
          <p:cNvPr id="22" name="Picture 1">
            <a:extLst>
              <a:ext uri="{FF2B5EF4-FFF2-40B4-BE49-F238E27FC236}">
                <a16:creationId xmlns:a16="http://schemas.microsoft.com/office/drawing/2014/main" id="{82E44B62-7925-6C47-8144-9F1222B53706}"/>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23" name="Image 22">
            <a:extLst>
              <a:ext uri="{FF2B5EF4-FFF2-40B4-BE49-F238E27FC236}">
                <a16:creationId xmlns:a16="http://schemas.microsoft.com/office/drawing/2014/main" id="{7FC92834-572C-4584-B682-C955887AD3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71073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2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6"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3"/>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1015982" y="246446"/>
            <a:ext cx="426087"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46299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9" y="259327"/>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8" name="Picture 1">
            <a:extLst>
              <a:ext uri="{FF2B5EF4-FFF2-40B4-BE49-F238E27FC236}">
                <a16:creationId xmlns:a16="http://schemas.microsoft.com/office/drawing/2014/main" id="{2C881F0C-242D-9A4F-8D93-45107C54254F}"/>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30" name="Image 29">
            <a:extLst>
              <a:ext uri="{FF2B5EF4-FFF2-40B4-BE49-F238E27FC236}">
                <a16:creationId xmlns:a16="http://schemas.microsoft.com/office/drawing/2014/main" id="{871BAECF-C99E-45DC-A5C7-A02475846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87573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3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6"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1291473"/>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462993"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9" y="259327"/>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995" y="6336887"/>
            <a:ext cx="1414279" cy="405021"/>
          </a:xfrm>
          <a:prstGeom prst="rect">
            <a:avLst/>
          </a:prstGeom>
        </p:spPr>
      </p:pic>
      <p:pic>
        <p:nvPicPr>
          <p:cNvPr id="29" name="Picture 1">
            <a:extLst>
              <a:ext uri="{FF2B5EF4-FFF2-40B4-BE49-F238E27FC236}">
                <a16:creationId xmlns:a16="http://schemas.microsoft.com/office/drawing/2014/main" id="{483EFFA1-61EB-6E4F-927B-C8E4F8C75CDA}"/>
              </a:ext>
            </a:extLst>
          </p:cNvPr>
          <p:cNvPicPr/>
          <p:nvPr userDrawn="1"/>
        </p:nvPicPr>
        <p:blipFill rotWithShape="1">
          <a:blip r:embed="rId3"/>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31" name="Image 30">
            <a:extLst>
              <a:ext uri="{FF2B5EF4-FFF2-40B4-BE49-F238E27FC236}">
                <a16:creationId xmlns:a16="http://schemas.microsoft.com/office/drawing/2014/main" id="{386A0FCE-BFE6-488F-96B7-A67C84FA2E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653693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6"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3"/>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9" y="259327"/>
            <a:ext cx="320040" cy="319567"/>
          </a:xfrm>
          <a:prstGeom prst="ellipse">
            <a:avLst/>
          </a:prstGeom>
          <a:solidFill>
            <a:srgbClr val="0C698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29" name="Picture 1">
            <a:extLst>
              <a:ext uri="{FF2B5EF4-FFF2-40B4-BE49-F238E27FC236}">
                <a16:creationId xmlns:a16="http://schemas.microsoft.com/office/drawing/2014/main" id="{E80D2577-435B-8049-BF2F-140E30102E02}"/>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30" name="Image 29">
            <a:extLst>
              <a:ext uri="{FF2B5EF4-FFF2-40B4-BE49-F238E27FC236}">
                <a16:creationId xmlns:a16="http://schemas.microsoft.com/office/drawing/2014/main" id="{7BFE2BD9-BB8F-4A47-9710-FE3238FEA3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79465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 A Progress 4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921078"/>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6" y="1940059"/>
            <a:ext cx="11267187" cy="4054341"/>
          </a:xfrm>
        </p:spPr>
        <p:txBody>
          <a:bodyPr/>
          <a:lstStyle>
            <a:lvl1pPr marL="236538" indent="-236538">
              <a:buFont typeface="Arial" panose="020B0604020202020204" pitchFamily="34" charset="0"/>
              <a:buChar cha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3" y="1291473"/>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7" name="Oval 16"/>
          <p:cNvSpPr/>
          <p:nvPr userDrawn="1"/>
        </p:nvSpPr>
        <p:spPr>
          <a:xfrm>
            <a:off x="2173460" y="246447"/>
            <a:ext cx="320040" cy="319566"/>
          </a:xfrm>
          <a:prstGeom prst="ellipse">
            <a:avLst/>
          </a:prstGeom>
          <a:solidFill>
            <a:srgbClr val="058167">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8" name="Text Placeholder 18"/>
          <p:cNvSpPr>
            <a:spLocks noGrp="1"/>
          </p:cNvSpPr>
          <p:nvPr>
            <p:ph type="body" sz="quarter" idx="28" hasCustomPrompt="1"/>
          </p:nvPr>
        </p:nvSpPr>
        <p:spPr>
          <a:xfrm>
            <a:off x="2121945"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4</a:t>
            </a:r>
          </a:p>
        </p:txBody>
      </p:sp>
      <p:sp>
        <p:nvSpPr>
          <p:cNvPr id="19" name="Oval 18"/>
          <p:cNvSpPr/>
          <p:nvPr userDrawn="1"/>
        </p:nvSpPr>
        <p:spPr>
          <a:xfrm>
            <a:off x="1620479" y="246447"/>
            <a:ext cx="320040" cy="319566"/>
          </a:xfrm>
          <a:prstGeom prst="ellipse">
            <a:avLst/>
          </a:prstGeom>
          <a:solidFill>
            <a:srgbClr val="0EA7E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0" name="Text Placeholder 18"/>
          <p:cNvSpPr>
            <a:spLocks noGrp="1"/>
          </p:cNvSpPr>
          <p:nvPr>
            <p:ph type="body" sz="quarter" idx="27" hasCustomPrompt="1"/>
          </p:nvPr>
        </p:nvSpPr>
        <p:spPr>
          <a:xfrm>
            <a:off x="1568964"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3</a:t>
            </a:r>
          </a:p>
        </p:txBody>
      </p:sp>
      <p:sp>
        <p:nvSpPr>
          <p:cNvPr id="21" name="Oval 20"/>
          <p:cNvSpPr/>
          <p:nvPr userDrawn="1"/>
        </p:nvSpPr>
        <p:spPr>
          <a:xfrm>
            <a:off x="1067495" y="246447"/>
            <a:ext cx="320040" cy="319566"/>
          </a:xfrm>
          <a:prstGeom prst="ellipse">
            <a:avLst/>
          </a:prstGeom>
          <a:solidFill>
            <a:srgbClr val="00A28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Text Placeholder 18"/>
          <p:cNvSpPr>
            <a:spLocks noGrp="1"/>
          </p:cNvSpPr>
          <p:nvPr>
            <p:ph type="body" sz="quarter" idx="26" hasCustomPrompt="1"/>
          </p:nvPr>
        </p:nvSpPr>
        <p:spPr>
          <a:xfrm>
            <a:off x="1015980" y="246446"/>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2</a:t>
            </a:r>
          </a:p>
        </p:txBody>
      </p:sp>
      <p:sp>
        <p:nvSpPr>
          <p:cNvPr id="23" name="Oval 22"/>
          <p:cNvSpPr/>
          <p:nvPr userDrawn="1"/>
        </p:nvSpPr>
        <p:spPr>
          <a:xfrm>
            <a:off x="514509" y="246447"/>
            <a:ext cx="320040" cy="319566"/>
          </a:xfrm>
          <a:prstGeom prst="ellipse">
            <a:avLst/>
          </a:prstGeom>
          <a:solidFill>
            <a:srgbClr val="70BF4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4" name="Text Placeholder 18"/>
          <p:cNvSpPr>
            <a:spLocks noGrp="1"/>
          </p:cNvSpPr>
          <p:nvPr>
            <p:ph type="body" sz="quarter" idx="25" hasCustomPrompt="1"/>
          </p:nvPr>
        </p:nvSpPr>
        <p:spPr>
          <a:xfrm>
            <a:off x="465703" y="24607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1</a:t>
            </a:r>
          </a:p>
        </p:txBody>
      </p:sp>
      <p:sp>
        <p:nvSpPr>
          <p:cNvPr id="34"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26" name="Oval 25"/>
          <p:cNvSpPr/>
          <p:nvPr userDrawn="1"/>
        </p:nvSpPr>
        <p:spPr>
          <a:xfrm flipH="1">
            <a:off x="2720879" y="259327"/>
            <a:ext cx="320040" cy="319567"/>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7" name="Text Placeholder 18"/>
          <p:cNvSpPr>
            <a:spLocks noGrp="1"/>
          </p:cNvSpPr>
          <p:nvPr>
            <p:ph type="body" sz="quarter" idx="29" hasCustomPrompt="1"/>
          </p:nvPr>
        </p:nvSpPr>
        <p:spPr>
          <a:xfrm>
            <a:off x="2669360" y="250312"/>
            <a:ext cx="426088" cy="319566"/>
          </a:xfrm>
          <a:prstGeom prst="rect">
            <a:avLst/>
          </a:prstGeom>
        </p:spPr>
        <p:txBody>
          <a:bodyPr vert="horz" lIns="0" tIns="0" rIns="0" bIns="0" anchor="ctr" anchorCtr="0">
            <a:normAutofit/>
          </a:bodyPr>
          <a:lstStyle>
            <a:lvl1pPr marL="0" indent="0" algn="ctr">
              <a:lnSpc>
                <a:spcPct val="100000"/>
              </a:lnSpc>
              <a:spcBef>
                <a:spcPts val="0"/>
              </a:spcBef>
              <a:buNone/>
              <a:defRPr sz="1200" b="1" i="0" cap="none" spc="50" baseline="0">
                <a:solidFill>
                  <a:schemeClr val="bg1"/>
                </a:solidFill>
                <a:latin typeface="Arial"/>
                <a:cs typeface="Arial Black"/>
              </a:defRPr>
            </a:lvl1pPr>
          </a:lstStyle>
          <a:p>
            <a:pPr lvl="0"/>
            <a:r>
              <a:rPr lang="en-US" dirty="0"/>
              <a:t>5</a:t>
            </a:r>
          </a:p>
        </p:txBody>
      </p:sp>
      <p:pic>
        <p:nvPicPr>
          <p:cNvPr id="30" name="Picture 1">
            <a:extLst>
              <a:ext uri="{FF2B5EF4-FFF2-40B4-BE49-F238E27FC236}">
                <a16:creationId xmlns:a16="http://schemas.microsoft.com/office/drawing/2014/main" id="{0F8A0743-E3ED-3747-9521-59300BECEAD1}"/>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29" name="Image 28">
            <a:extLst>
              <a:ext uri="{FF2B5EF4-FFF2-40B4-BE49-F238E27FC236}">
                <a16:creationId xmlns:a16="http://schemas.microsoft.com/office/drawing/2014/main" id="{9AF10EC4-C9C1-4C08-A0D7-E7C9B3B253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13102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A w/o subtitle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67187"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3" y="1304146"/>
            <a:ext cx="11267187" cy="469025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3" name="Picture 1">
            <a:extLst>
              <a:ext uri="{FF2B5EF4-FFF2-40B4-BE49-F238E27FC236}">
                <a16:creationId xmlns:a16="http://schemas.microsoft.com/office/drawing/2014/main" id="{CCD282ED-73B7-B04C-A016-236CC99F3E96}"/>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9" name="Image 8">
            <a:extLst>
              <a:ext uri="{FF2B5EF4-FFF2-40B4-BE49-F238E27FC236}">
                <a16:creationId xmlns:a16="http://schemas.microsoft.com/office/drawing/2014/main" id="{43C0E5B7-1AEE-4461-8B77-4261FA789F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197578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A Right Artwork">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7" y="355660"/>
            <a:ext cx="8879481" cy="354829"/>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6" y="1336553"/>
            <a:ext cx="11267187" cy="4657848"/>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8"/>
          <p:cNvSpPr>
            <a:spLocks noGrp="1"/>
          </p:cNvSpPr>
          <p:nvPr>
            <p:ph type="body" sz="quarter" idx="20" hasCustomPrompt="1"/>
          </p:nvPr>
        </p:nvSpPr>
        <p:spPr>
          <a:xfrm>
            <a:off x="462995" y="726053"/>
            <a:ext cx="8867904" cy="274397"/>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1"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6" name="Picture 1">
            <a:extLst>
              <a:ext uri="{FF2B5EF4-FFF2-40B4-BE49-F238E27FC236}">
                <a16:creationId xmlns:a16="http://schemas.microsoft.com/office/drawing/2014/main" id="{4711F778-F8D0-4A27-A2AD-FEB691C0C6BD}"/>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22F54F72-5F50-4393-A0FA-705CF8538E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155069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B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70" y="1304145"/>
            <a:ext cx="5497212" cy="4690256"/>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42652"/>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6" y="713047"/>
            <a:ext cx="11267185"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5" name="Content Placeholder 4"/>
          <p:cNvSpPr>
            <a:spLocks noGrp="1"/>
          </p:cNvSpPr>
          <p:nvPr>
            <p:ph sz="quarter" idx="22" hasCustomPrompt="1"/>
          </p:nvPr>
        </p:nvSpPr>
        <p:spPr>
          <a:xfrm>
            <a:off x="462993" y="1334974"/>
            <a:ext cx="5552016" cy="4689475"/>
          </a:xfrm>
        </p:spPr>
        <p:txBody>
          <a:bodyPr/>
          <a:lstStyle>
            <a:lvl1pPr marL="285750" indent="-285750">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5" name="Picture 1">
            <a:extLst>
              <a:ext uri="{FF2B5EF4-FFF2-40B4-BE49-F238E27FC236}">
                <a16:creationId xmlns:a16="http://schemas.microsoft.com/office/drawing/2014/main" id="{1607DE25-9360-534C-A19C-EE132757DD6B}"/>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4" name="Image 13">
            <a:extLst>
              <a:ext uri="{FF2B5EF4-FFF2-40B4-BE49-F238E27FC236}">
                <a16:creationId xmlns:a16="http://schemas.microsoft.com/office/drawing/2014/main" id="{B8D68551-4155-427A-9E00-2943A5B973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244774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B w/o Subtitle Color Bar">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6232970" y="1304145"/>
            <a:ext cx="5497212" cy="4702700"/>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91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9"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10" name="Content Placeholder 4"/>
          <p:cNvSpPr>
            <a:spLocks noGrp="1"/>
          </p:cNvSpPr>
          <p:nvPr>
            <p:ph sz="quarter" idx="22" hasCustomPrompt="1"/>
          </p:nvPr>
        </p:nvSpPr>
        <p:spPr>
          <a:xfrm>
            <a:off x="462993" y="1334974"/>
            <a:ext cx="5552016" cy="4689475"/>
          </a:xfrm>
        </p:spPr>
        <p:txBody>
          <a:bodyPr/>
          <a:lstStyle>
            <a:lvl1pPr marL="236538" indent="-236538">
              <a:buFont typeface="Arial" panose="020B0604020202020204" pitchFamily="34" charset="0"/>
              <a:buChar char="•"/>
              <a:defRPr baseline="0"/>
            </a:lvl1pPr>
          </a:lstStyle>
          <a:p>
            <a:pPr lvl="0"/>
            <a:r>
              <a:rPr lang="en-US" dirty="0"/>
              <a:t>Click Icons to add media</a:t>
            </a:r>
          </a:p>
        </p:txBody>
      </p:sp>
      <p:pic>
        <p:nvPicPr>
          <p:cNvPr id="15" name="Picture 1">
            <a:extLst>
              <a:ext uri="{FF2B5EF4-FFF2-40B4-BE49-F238E27FC236}">
                <a16:creationId xmlns:a16="http://schemas.microsoft.com/office/drawing/2014/main" id="{1C038596-9F56-054C-B0FE-6087231FCF54}"/>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3" name="Image 12">
            <a:extLst>
              <a:ext uri="{FF2B5EF4-FFF2-40B4-BE49-F238E27FC236}">
                <a16:creationId xmlns:a16="http://schemas.microsoft.com/office/drawing/2014/main" id="{B3F6D90A-E7D3-4CCF-93C9-CBC873288B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129735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Dark">
    <p:spTree>
      <p:nvGrpSpPr>
        <p:cNvPr id="1" name=""/>
        <p:cNvGrpSpPr/>
        <p:nvPr/>
      </p:nvGrpSpPr>
      <p:grpSpPr>
        <a:xfrm>
          <a:off x="0" y="0"/>
          <a:ext cx="0" cy="0"/>
          <a:chOff x="0" y="0"/>
          <a:chExt cx="0" cy="0"/>
        </a:xfrm>
      </p:grpSpPr>
      <p:sp>
        <p:nvSpPr>
          <p:cNvPr id="18" name="Text Placeholder 10"/>
          <p:cNvSpPr>
            <a:spLocks noGrp="1"/>
          </p:cNvSpPr>
          <p:nvPr>
            <p:ph type="body" sz="quarter" idx="11" hasCustomPrompt="1"/>
          </p:nvPr>
        </p:nvSpPr>
        <p:spPr>
          <a:xfrm>
            <a:off x="487787" y="3219813"/>
            <a:ext cx="11208664" cy="406190"/>
          </a:xfrm>
          <a:prstGeom prst="rect">
            <a:avLst/>
          </a:prstGeom>
        </p:spPr>
        <p:txBody>
          <a:bodyPr vert="horz" lIns="0" tIns="0" rIns="0" bIns="0">
            <a:normAutofit/>
          </a:bodyPr>
          <a:lstStyle>
            <a:lvl1pPr marL="0" indent="0">
              <a:buNone/>
              <a:defRPr sz="2400" b="1" i="0" kern="0" cap="none" spc="0" baseline="0">
                <a:solidFill>
                  <a:schemeClr val="tx1"/>
                </a:solidFill>
                <a:latin typeface="Arial" charset="0"/>
                <a:ea typeface="Arial" charset="0"/>
                <a:cs typeface="Arial" charset="0"/>
              </a:defRPr>
            </a:lvl1pPr>
          </a:lstStyle>
          <a:p>
            <a:pPr lvl="0"/>
            <a:r>
              <a:rPr lang="en-US" dirty="0"/>
              <a:t>PROJECT TITLE GOES HERE</a:t>
            </a:r>
          </a:p>
        </p:txBody>
      </p:sp>
      <p:sp>
        <p:nvSpPr>
          <p:cNvPr id="9" name="Text Placeholder 10"/>
          <p:cNvSpPr>
            <a:spLocks noGrp="1"/>
          </p:cNvSpPr>
          <p:nvPr>
            <p:ph type="body" sz="quarter" idx="18" hasCustomPrompt="1"/>
          </p:nvPr>
        </p:nvSpPr>
        <p:spPr>
          <a:xfrm>
            <a:off x="487787" y="3635130"/>
            <a:ext cx="11208664" cy="285795"/>
          </a:xfrm>
          <a:prstGeom prst="rect">
            <a:avLst/>
          </a:prstGeom>
        </p:spPr>
        <p:txBody>
          <a:bodyPr vert="horz" lIns="0" tIns="0" rIns="0" bIns="0">
            <a:normAutofit/>
          </a:bodyPr>
          <a:lstStyle>
            <a:lvl1pPr marL="0" indent="0">
              <a:buNone/>
              <a:defRPr sz="1800" b="0" i="0" kern="0" cap="none" spc="0" baseline="0">
                <a:solidFill>
                  <a:schemeClr val="tx1"/>
                </a:solidFill>
                <a:latin typeface="Arial" charset="0"/>
                <a:ea typeface="Arial" charset="0"/>
                <a:cs typeface="Arial" charset="0"/>
              </a:defRPr>
            </a:lvl1pPr>
          </a:lstStyle>
          <a:p>
            <a:pPr lvl="0"/>
            <a:r>
              <a:rPr lang="en-US" dirty="0"/>
              <a:t>PROJECT SUBTITLE GOES HERE</a:t>
            </a:r>
          </a:p>
        </p:txBody>
      </p:sp>
      <p:sp>
        <p:nvSpPr>
          <p:cNvPr id="3" name="Picture Placeholder 2"/>
          <p:cNvSpPr>
            <a:spLocks noGrp="1"/>
          </p:cNvSpPr>
          <p:nvPr>
            <p:ph type="pic" sz="quarter" idx="19" hasCustomPrompt="1"/>
          </p:nvPr>
        </p:nvSpPr>
        <p:spPr>
          <a:xfrm>
            <a:off x="487787" y="2488721"/>
            <a:ext cx="3169812" cy="630751"/>
          </a:xfrm>
        </p:spPr>
        <p:txBody>
          <a:bodyPr/>
          <a:lstStyle>
            <a:lvl1pPr marL="0" indent="0">
              <a:buNone/>
              <a:defRPr baseline="0">
                <a:solidFill>
                  <a:schemeClr val="bg1"/>
                </a:solidFill>
              </a:defRPr>
            </a:lvl1pPr>
          </a:lstStyle>
          <a:p>
            <a:r>
              <a:rPr lang="en-US" dirty="0"/>
              <a:t>Client Logo</a:t>
            </a:r>
          </a:p>
        </p:txBody>
      </p:sp>
      <p:sp>
        <p:nvSpPr>
          <p:cNvPr id="13" name="Text Placeholder 10"/>
          <p:cNvSpPr>
            <a:spLocks noGrp="1"/>
          </p:cNvSpPr>
          <p:nvPr>
            <p:ph type="body" sz="quarter" idx="21" hasCustomPrompt="1"/>
          </p:nvPr>
        </p:nvSpPr>
        <p:spPr>
          <a:xfrm>
            <a:off x="495545" y="4655541"/>
            <a:ext cx="11200907" cy="215683"/>
          </a:xfrm>
          <a:prstGeom prst="rect">
            <a:avLst/>
          </a:prstGeom>
        </p:spPr>
        <p:txBody>
          <a:bodyPr vert="horz" lIns="0" tIns="0" rIns="0" bIns="0">
            <a:normAutofit/>
          </a:bodyPr>
          <a:lstStyle>
            <a:lvl1pPr marL="0" indent="0">
              <a:buNone/>
              <a:defRPr sz="1600" b="1" i="0" kern="0" cap="none" spc="0" baseline="0">
                <a:solidFill>
                  <a:schemeClr val="tx1"/>
                </a:solidFill>
                <a:latin typeface="Arial" charset="0"/>
                <a:ea typeface="Arial" charset="0"/>
                <a:cs typeface="Arial" charset="0"/>
              </a:defRPr>
            </a:lvl1pPr>
          </a:lstStyle>
          <a:p>
            <a:pPr lvl="0"/>
            <a:r>
              <a:rPr lang="en-US" dirty="0"/>
              <a:t>Name</a:t>
            </a:r>
          </a:p>
        </p:txBody>
      </p:sp>
      <p:sp>
        <p:nvSpPr>
          <p:cNvPr id="14" name="Text Placeholder 10"/>
          <p:cNvSpPr>
            <a:spLocks noGrp="1"/>
          </p:cNvSpPr>
          <p:nvPr>
            <p:ph type="body" sz="quarter" idx="22" hasCustomPrompt="1"/>
          </p:nvPr>
        </p:nvSpPr>
        <p:spPr>
          <a:xfrm>
            <a:off x="495545" y="4908834"/>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Title</a:t>
            </a:r>
          </a:p>
        </p:txBody>
      </p:sp>
      <p:sp>
        <p:nvSpPr>
          <p:cNvPr id="15" name="Text Placeholder 10"/>
          <p:cNvSpPr>
            <a:spLocks noGrp="1"/>
          </p:cNvSpPr>
          <p:nvPr>
            <p:ph type="body" sz="quarter" idx="23" hasCustomPrompt="1"/>
          </p:nvPr>
        </p:nvSpPr>
        <p:spPr>
          <a:xfrm>
            <a:off x="495545" y="5346039"/>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a:t>Email</a:t>
            </a:r>
            <a:endParaRPr lang="en-US" dirty="0"/>
          </a:p>
        </p:txBody>
      </p:sp>
      <p:sp>
        <p:nvSpPr>
          <p:cNvPr id="28" name="Text Placeholder 10"/>
          <p:cNvSpPr>
            <a:spLocks noGrp="1"/>
          </p:cNvSpPr>
          <p:nvPr>
            <p:ph type="body" sz="quarter" idx="24" hasCustomPrompt="1"/>
          </p:nvPr>
        </p:nvSpPr>
        <p:spPr>
          <a:xfrm>
            <a:off x="495545" y="5593325"/>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Phone Number</a:t>
            </a:r>
          </a:p>
        </p:txBody>
      </p:sp>
      <p:sp>
        <p:nvSpPr>
          <p:cNvPr id="16" name="Text Placeholder 10"/>
          <p:cNvSpPr>
            <a:spLocks noGrp="1"/>
          </p:cNvSpPr>
          <p:nvPr>
            <p:ph type="body" sz="quarter" idx="25" hasCustomPrompt="1"/>
          </p:nvPr>
        </p:nvSpPr>
        <p:spPr>
          <a:xfrm>
            <a:off x="495545" y="5805818"/>
            <a:ext cx="11200907" cy="215683"/>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Website</a:t>
            </a:r>
          </a:p>
        </p:txBody>
      </p:sp>
      <p:sp>
        <p:nvSpPr>
          <p:cNvPr id="22" name="Text Placeholder 10"/>
          <p:cNvSpPr>
            <a:spLocks noGrp="1"/>
          </p:cNvSpPr>
          <p:nvPr>
            <p:ph type="body" sz="quarter" idx="26" hasCustomPrompt="1"/>
          </p:nvPr>
        </p:nvSpPr>
        <p:spPr>
          <a:xfrm>
            <a:off x="487787" y="3918515"/>
            <a:ext cx="11208664" cy="285795"/>
          </a:xfrm>
          <a:prstGeom prst="rect">
            <a:avLst/>
          </a:prstGeom>
        </p:spPr>
        <p:txBody>
          <a:bodyPr vert="horz" lIns="0" tIns="0" rIns="0" bIns="0">
            <a:normAutofit/>
          </a:bodyPr>
          <a:lstStyle>
            <a:lvl1pPr marL="0" indent="0">
              <a:buNone/>
              <a:defRPr sz="1600" b="0" i="0" kern="0" cap="none" spc="0" baseline="0">
                <a:solidFill>
                  <a:schemeClr val="tx1"/>
                </a:solidFill>
                <a:latin typeface="Arial" charset="0"/>
                <a:ea typeface="Arial" charset="0"/>
                <a:cs typeface="Arial" charset="0"/>
              </a:defRPr>
            </a:lvl1pPr>
          </a:lstStyle>
          <a:p>
            <a:pPr lvl="0"/>
            <a:r>
              <a:rPr lang="en-US" dirty="0"/>
              <a:t>DATE GOES HERE</a:t>
            </a:r>
          </a:p>
        </p:txBody>
      </p:sp>
      <p:sp>
        <p:nvSpPr>
          <p:cNvPr id="4" name="AutoShape 2">
            <a:extLst>
              <a:ext uri="{FF2B5EF4-FFF2-40B4-BE49-F238E27FC236}">
                <a16:creationId xmlns:a16="http://schemas.microsoft.com/office/drawing/2014/main" id="{296D8569-24AB-406B-823E-0A42E1008565}"/>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800" dirty="0"/>
          </a:p>
        </p:txBody>
      </p:sp>
      <p:pic>
        <p:nvPicPr>
          <p:cNvPr id="21" name="Image 20">
            <a:extLst>
              <a:ext uri="{FF2B5EF4-FFF2-40B4-BE49-F238E27FC236}">
                <a16:creationId xmlns:a16="http://schemas.microsoft.com/office/drawing/2014/main" id="{F91689A4-4FF6-43DF-8B33-772D2145EB20}"/>
              </a:ext>
            </a:extLst>
          </p:cNvPr>
          <p:cNvPicPr>
            <a:picLocks noChangeAspect="1"/>
          </p:cNvPicPr>
          <p:nvPr userDrawn="1"/>
        </p:nvPicPr>
        <p:blipFill>
          <a:blip r:embed="rId2"/>
          <a:stretch>
            <a:fillRect/>
          </a:stretch>
        </p:blipFill>
        <p:spPr>
          <a:xfrm>
            <a:off x="462994" y="641989"/>
            <a:ext cx="2353615" cy="806331"/>
          </a:xfrm>
          <a:prstGeom prst="rect">
            <a:avLst/>
          </a:prstGeom>
        </p:spPr>
      </p:pic>
    </p:spTree>
    <p:extLst>
      <p:ext uri="{BB962C8B-B14F-4D97-AF65-F5344CB8AC3E}">
        <p14:creationId xmlns:p14="http://schemas.microsoft.com/office/powerpoint/2010/main" val="1471094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B Right Artwork">
    <p:spTree>
      <p:nvGrpSpPr>
        <p:cNvPr id="1" name=""/>
        <p:cNvGrpSpPr/>
        <p:nvPr/>
      </p:nvGrpSpPr>
      <p:grpSpPr>
        <a:xfrm>
          <a:off x="0" y="0"/>
          <a:ext cx="0" cy="0"/>
          <a:chOff x="0" y="0"/>
          <a:chExt cx="0" cy="0"/>
        </a:xfrm>
      </p:grpSpPr>
      <p:sp>
        <p:nvSpPr>
          <p:cNvPr id="12" name="Text Placeholder 2"/>
          <p:cNvSpPr>
            <a:spLocks noGrp="1"/>
          </p:cNvSpPr>
          <p:nvPr>
            <p:ph type="body" sz="quarter" idx="20"/>
          </p:nvPr>
        </p:nvSpPr>
        <p:spPr>
          <a:xfrm>
            <a:off x="5280146" y="1338939"/>
            <a:ext cx="4191233" cy="4667907"/>
          </a:xfrm>
        </p:spPr>
        <p:txBody>
          <a:bodyPr/>
          <a:lstStyle>
            <a:lvl1pPr marL="236538" indent="-236538">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8"/>
          <p:cNvSpPr>
            <a:spLocks noGrp="1"/>
          </p:cNvSpPr>
          <p:nvPr>
            <p:ph type="body" sz="quarter" idx="18" hasCustomPrompt="1"/>
          </p:nvPr>
        </p:nvSpPr>
        <p:spPr>
          <a:xfrm>
            <a:off x="462993" y="351452"/>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3" name="Text Placeholder 18"/>
          <p:cNvSpPr>
            <a:spLocks noGrp="1"/>
          </p:cNvSpPr>
          <p:nvPr>
            <p:ph type="body" sz="quarter" idx="21" hasCustomPrompt="1"/>
          </p:nvPr>
        </p:nvSpPr>
        <p:spPr>
          <a:xfrm>
            <a:off x="462995" y="721847"/>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14"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6553"/>
            <a:ext cx="4606312" cy="4687894"/>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7" name="Picture 1">
            <a:extLst>
              <a:ext uri="{FF2B5EF4-FFF2-40B4-BE49-F238E27FC236}">
                <a16:creationId xmlns:a16="http://schemas.microsoft.com/office/drawing/2014/main" id="{5E821466-4BBE-44C5-9144-CF132BBEA8D9}"/>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FE3C5153-6F90-41EE-A83C-DEC23AB20A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85222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C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2995"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27" name="Picture Placeholder 2"/>
          <p:cNvSpPr>
            <a:spLocks noGrp="1"/>
          </p:cNvSpPr>
          <p:nvPr>
            <p:ph type="pic" sz="quarter" idx="28"/>
          </p:nvPr>
        </p:nvSpPr>
        <p:spPr>
          <a:xfrm>
            <a:off x="3342859" y="1314815"/>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28" name="Picture Placeholder 2"/>
          <p:cNvSpPr>
            <a:spLocks noGrp="1"/>
          </p:cNvSpPr>
          <p:nvPr>
            <p:ph type="pic" sz="quarter" idx="29"/>
          </p:nvPr>
        </p:nvSpPr>
        <p:spPr>
          <a:xfrm>
            <a:off x="6317811"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29" name="Picture Placeholder 2"/>
          <p:cNvSpPr>
            <a:spLocks noGrp="1"/>
          </p:cNvSpPr>
          <p:nvPr>
            <p:ph type="pic" sz="quarter" idx="30"/>
          </p:nvPr>
        </p:nvSpPr>
        <p:spPr>
          <a:xfrm>
            <a:off x="9326667" y="1304144"/>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13" name="Text Placeholder 10"/>
          <p:cNvSpPr>
            <a:spLocks noGrp="1"/>
          </p:cNvSpPr>
          <p:nvPr>
            <p:ph type="body" sz="quarter" idx="13"/>
          </p:nvPr>
        </p:nvSpPr>
        <p:spPr>
          <a:xfrm>
            <a:off x="3325271"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5319" y="3154642"/>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6667" y="3154642"/>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2410" y="3165308"/>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0385"/>
            <a:ext cx="1126718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20" name="Text Placeholder 18"/>
          <p:cNvSpPr>
            <a:spLocks noGrp="1"/>
          </p:cNvSpPr>
          <p:nvPr>
            <p:ph type="body" sz="quarter" idx="20" hasCustomPrompt="1"/>
          </p:nvPr>
        </p:nvSpPr>
        <p:spPr>
          <a:xfrm>
            <a:off x="462996" y="720780"/>
            <a:ext cx="11267187" cy="257275"/>
          </a:xfrm>
          <a:prstGeom prst="rect">
            <a:avLst/>
          </a:prstGeom>
        </p:spPr>
        <p:txBody>
          <a:bodyPr vert="horz" lIns="0" tIns="0" rIns="0" bIns="0">
            <a:normAutofit/>
          </a:bodyPr>
          <a:lstStyle>
            <a:lvl1pPr marL="0" marR="0" indent="0" algn="l" defTabSz="457200" rtl="0" eaLnBrk="1" fontAlgn="auto" latinLnBrk="0" hangingPunct="1">
              <a:lnSpc>
                <a:spcPct val="100000"/>
              </a:lnSpc>
              <a:spcBef>
                <a:spcPts val="0"/>
              </a:spcBef>
              <a:spcAft>
                <a:spcPts val="0"/>
              </a:spcAft>
              <a:buClr>
                <a:srgbClr val="6FBE4A"/>
              </a:buClr>
              <a:buSzTx/>
              <a:buFont typeface="Arial" charset="0"/>
              <a:buNone/>
              <a:tabLst/>
              <a:defRPr sz="1800" b="0" i="0" cap="none" spc="0" baseline="0">
                <a:solidFill>
                  <a:srgbClr val="085157"/>
                </a:solidFill>
                <a:latin typeface="Arial"/>
                <a:cs typeface="Arial Black"/>
              </a:defRPr>
            </a:lvl1pPr>
          </a:lstStyle>
          <a:p>
            <a:pPr lvl="0"/>
            <a:r>
              <a:rPr lang="en-US" dirty="0"/>
              <a:t>Page Subtitle Goes Here</a:t>
            </a:r>
          </a:p>
        </p:txBody>
      </p:sp>
      <p:sp>
        <p:nvSpPr>
          <p:cNvPr id="16"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30" name="Picture Placeholder 2"/>
          <p:cNvSpPr>
            <a:spLocks noGrp="1"/>
          </p:cNvSpPr>
          <p:nvPr>
            <p:ph type="pic" sz="quarter" idx="31"/>
          </p:nvPr>
        </p:nvSpPr>
        <p:spPr>
          <a:xfrm>
            <a:off x="431583"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31" name="Picture Placeholder 2"/>
          <p:cNvSpPr>
            <a:spLocks noGrp="1"/>
          </p:cNvSpPr>
          <p:nvPr>
            <p:ph type="pic" sz="quarter" idx="32"/>
          </p:nvPr>
        </p:nvSpPr>
        <p:spPr>
          <a:xfrm>
            <a:off x="3311447" y="4072115"/>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32" name="Picture Placeholder 2"/>
          <p:cNvSpPr>
            <a:spLocks noGrp="1"/>
          </p:cNvSpPr>
          <p:nvPr>
            <p:ph type="pic" sz="quarter" idx="33"/>
          </p:nvPr>
        </p:nvSpPr>
        <p:spPr>
          <a:xfrm>
            <a:off x="6286399"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33" name="Picture Placeholder 2"/>
          <p:cNvSpPr>
            <a:spLocks noGrp="1"/>
          </p:cNvSpPr>
          <p:nvPr>
            <p:ph type="pic" sz="quarter" idx="34"/>
          </p:nvPr>
        </p:nvSpPr>
        <p:spPr>
          <a:xfrm>
            <a:off x="9295255" y="4061444"/>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pic>
        <p:nvPicPr>
          <p:cNvPr id="34" name="Picture 1">
            <a:extLst>
              <a:ext uri="{FF2B5EF4-FFF2-40B4-BE49-F238E27FC236}">
                <a16:creationId xmlns:a16="http://schemas.microsoft.com/office/drawing/2014/main" id="{C11F9601-3AAE-4347-8B19-7F64EC5A718C}"/>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24" name="Image 23">
            <a:extLst>
              <a:ext uri="{FF2B5EF4-FFF2-40B4-BE49-F238E27FC236}">
                <a16:creationId xmlns:a16="http://schemas.microsoft.com/office/drawing/2014/main" id="{91CE43C0-A995-4540-A86F-68ACF0F5C5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197147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C w/o Subtitle Color Bar">
    <p:spTree>
      <p:nvGrpSpPr>
        <p:cNvPr id="1" name=""/>
        <p:cNvGrpSpPr/>
        <p:nvPr/>
      </p:nvGrpSpPr>
      <p:grpSpPr>
        <a:xfrm>
          <a:off x="0" y="0"/>
          <a:ext cx="0" cy="0"/>
          <a:chOff x="0" y="0"/>
          <a:chExt cx="0" cy="0"/>
        </a:xfrm>
      </p:grpSpPr>
      <p:sp>
        <p:nvSpPr>
          <p:cNvPr id="26" name="Picture Placeholder 2"/>
          <p:cNvSpPr>
            <a:spLocks noGrp="1"/>
          </p:cNvSpPr>
          <p:nvPr>
            <p:ph type="pic" sz="quarter" idx="27"/>
          </p:nvPr>
        </p:nvSpPr>
        <p:spPr>
          <a:xfrm>
            <a:off x="465530"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27" name="Picture Placeholder 2"/>
          <p:cNvSpPr>
            <a:spLocks noGrp="1"/>
          </p:cNvSpPr>
          <p:nvPr>
            <p:ph type="pic" sz="quarter" idx="28"/>
          </p:nvPr>
        </p:nvSpPr>
        <p:spPr>
          <a:xfrm>
            <a:off x="3345395" y="1307954"/>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28" name="Picture Placeholder 2"/>
          <p:cNvSpPr>
            <a:spLocks noGrp="1"/>
          </p:cNvSpPr>
          <p:nvPr>
            <p:ph type="pic" sz="quarter" idx="29"/>
          </p:nvPr>
        </p:nvSpPr>
        <p:spPr>
          <a:xfrm>
            <a:off x="6320346"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29" name="Picture Placeholder 2"/>
          <p:cNvSpPr>
            <a:spLocks noGrp="1"/>
          </p:cNvSpPr>
          <p:nvPr>
            <p:ph type="pic" sz="quarter" idx="30"/>
          </p:nvPr>
        </p:nvSpPr>
        <p:spPr>
          <a:xfrm>
            <a:off x="9329202" y="1297283"/>
            <a:ext cx="2386572" cy="1768000"/>
          </a:xfrm>
        </p:spPr>
        <p:txBody>
          <a:bodyPr/>
          <a:lstStyle>
            <a:lvl1pPr marL="236538" indent="-236538">
              <a:buFont typeface="Arial" panose="020B0604020202020204" pitchFamily="34" charset="0"/>
              <a:buChar char="•"/>
              <a:defRPr>
                <a:solidFill>
                  <a:schemeClr val="tx1"/>
                </a:solidFill>
              </a:defRPr>
            </a:lvl1pPr>
          </a:lstStyle>
          <a:p>
            <a:r>
              <a:rPr lang="en-US" dirty="0"/>
              <a:t>Click icon to add picture</a:t>
            </a:r>
          </a:p>
        </p:txBody>
      </p:sp>
      <p:sp>
        <p:nvSpPr>
          <p:cNvPr id="13" name="Text Placeholder 10"/>
          <p:cNvSpPr>
            <a:spLocks noGrp="1"/>
          </p:cNvSpPr>
          <p:nvPr>
            <p:ph type="body" sz="quarter" idx="13"/>
          </p:nvPr>
        </p:nvSpPr>
        <p:spPr>
          <a:xfrm>
            <a:off x="3327807" y="3158450"/>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8" name="Text Placeholder 10"/>
          <p:cNvSpPr>
            <a:spLocks noGrp="1"/>
          </p:cNvSpPr>
          <p:nvPr>
            <p:ph type="body" sz="quarter" idx="19"/>
          </p:nvPr>
        </p:nvSpPr>
        <p:spPr>
          <a:xfrm>
            <a:off x="6317854" y="3147781"/>
            <a:ext cx="2387156"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2" name="Text Placeholder 10"/>
          <p:cNvSpPr>
            <a:spLocks noGrp="1"/>
          </p:cNvSpPr>
          <p:nvPr>
            <p:ph type="body" sz="quarter" idx="23"/>
          </p:nvPr>
        </p:nvSpPr>
        <p:spPr>
          <a:xfrm>
            <a:off x="9329200" y="3147781"/>
            <a:ext cx="2387157"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25" name="Text Placeholder 10"/>
          <p:cNvSpPr>
            <a:spLocks noGrp="1"/>
          </p:cNvSpPr>
          <p:nvPr>
            <p:ph type="body" sz="quarter" idx="26"/>
          </p:nvPr>
        </p:nvSpPr>
        <p:spPr>
          <a:xfrm>
            <a:off x="464943" y="3158450"/>
            <a:ext cx="2372748" cy="711485"/>
          </a:xfrm>
          <a:prstGeom prst="rect">
            <a:avLst/>
          </a:prstGeom>
        </p:spPr>
        <p:txBody>
          <a:bodyPr vert="horz" lIns="34290" tIns="17145" rIns="34290" bIns="17145" numCol="1">
            <a:normAutofit/>
          </a:bodyPr>
          <a:lstStyle>
            <a:lvl1pPr marL="0" indent="0">
              <a:buNone/>
              <a:defRPr sz="1400">
                <a:solidFill>
                  <a:schemeClr val="tx1"/>
                </a:solidFill>
                <a:latin typeface="Arial"/>
                <a:cs typeface="Arial"/>
              </a:defRPr>
            </a:lvl1pPr>
          </a:lstStyle>
          <a:p>
            <a:pPr lvl="0"/>
            <a:r>
              <a:rPr lang="en-US">
                <a:sym typeface="Georgia" charset="0"/>
              </a:rPr>
              <a:t>Click to edit Master text styles</a:t>
            </a:r>
          </a:p>
        </p:txBody>
      </p:sp>
      <p:sp>
        <p:nvSpPr>
          <p:cNvPr id="19" name="Text Placeholder 18"/>
          <p:cNvSpPr>
            <a:spLocks noGrp="1"/>
          </p:cNvSpPr>
          <p:nvPr>
            <p:ph type="body" sz="quarter" idx="18" hasCustomPrompt="1"/>
          </p:nvPr>
        </p:nvSpPr>
        <p:spPr>
          <a:xfrm>
            <a:off x="462993" y="351455"/>
            <a:ext cx="1126718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5" name="Picture 1">
            <a:extLst>
              <a:ext uri="{FF2B5EF4-FFF2-40B4-BE49-F238E27FC236}">
                <a16:creationId xmlns:a16="http://schemas.microsoft.com/office/drawing/2014/main" id="{E8896683-40BA-4742-BD64-95C3E9C23CB7}"/>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20" name="Image 19">
            <a:extLst>
              <a:ext uri="{FF2B5EF4-FFF2-40B4-BE49-F238E27FC236}">
                <a16:creationId xmlns:a16="http://schemas.microsoft.com/office/drawing/2014/main" id="{E90A4C02-9045-4612-BC1D-1F67998832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57304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D Color Bar">
    <p:spTree>
      <p:nvGrpSpPr>
        <p:cNvPr id="1" name=""/>
        <p:cNvGrpSpPr/>
        <p:nvPr/>
      </p:nvGrpSpPr>
      <p:grpSpPr>
        <a:xfrm>
          <a:off x="0" y="0"/>
          <a:ext cx="0" cy="0"/>
          <a:chOff x="0" y="0"/>
          <a:chExt cx="0" cy="0"/>
        </a:xfrm>
      </p:grpSpPr>
      <p:sp>
        <p:nvSpPr>
          <p:cNvPr id="13" name="Text Placeholder 18"/>
          <p:cNvSpPr>
            <a:spLocks noGrp="1"/>
          </p:cNvSpPr>
          <p:nvPr>
            <p:ph type="body" sz="quarter" idx="12" hasCustomPrompt="1"/>
          </p:nvPr>
        </p:nvSpPr>
        <p:spPr>
          <a:xfrm>
            <a:off x="462996" y="5656373"/>
            <a:ext cx="11267187" cy="338029"/>
          </a:xfrm>
          <a:prstGeom prst="rect">
            <a:avLst/>
          </a:prstGeom>
        </p:spPr>
        <p:txBody>
          <a:bodyPr vert="horz" lIns="0" tIns="0" rIns="0" bIns="0"/>
          <a:lstStyle>
            <a:lvl1pPr marL="0" indent="0">
              <a:buNone/>
              <a:defRPr sz="1400" b="0" i="0" spc="0" baseline="0">
                <a:solidFill>
                  <a:schemeClr val="tx1"/>
                </a:solidFill>
                <a:latin typeface="Arial"/>
                <a:cs typeface="Arial"/>
              </a:defRPr>
            </a:lvl1pPr>
          </a:lstStyle>
          <a:p>
            <a:pPr lvl="0"/>
            <a:r>
              <a:rPr lang="en-US" dirty="0"/>
              <a:t>Caption</a:t>
            </a:r>
          </a:p>
        </p:txBody>
      </p:sp>
      <p:sp>
        <p:nvSpPr>
          <p:cNvPr id="8"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7" name="Content Placeholder 4"/>
          <p:cNvSpPr>
            <a:spLocks noGrp="1"/>
          </p:cNvSpPr>
          <p:nvPr>
            <p:ph sz="quarter" idx="22" hasCustomPrompt="1"/>
          </p:nvPr>
        </p:nvSpPr>
        <p:spPr>
          <a:xfrm>
            <a:off x="462993" y="351452"/>
            <a:ext cx="11252640" cy="5085152"/>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pic>
        <p:nvPicPr>
          <p:cNvPr id="12" name="Picture 1">
            <a:extLst>
              <a:ext uri="{FF2B5EF4-FFF2-40B4-BE49-F238E27FC236}">
                <a16:creationId xmlns:a16="http://schemas.microsoft.com/office/drawing/2014/main" id="{8C2544A2-F9AE-BE40-A358-4C2D0AAD472D}"/>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320B7838-385B-4A2D-A035-F240BCC99A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pic>
        <p:nvPicPr>
          <p:cNvPr id="11" name="Picture 2" descr="politico-logo -">
            <a:extLst>
              <a:ext uri="{FF2B5EF4-FFF2-40B4-BE49-F238E27FC236}">
                <a16:creationId xmlns:a16="http://schemas.microsoft.com/office/drawing/2014/main" id="{2DA22141-CA22-4B2E-8412-AD5C56638C5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92682" y="6478245"/>
            <a:ext cx="817294" cy="17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4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ntent E Color Bar">
    <p:spTree>
      <p:nvGrpSpPr>
        <p:cNvPr id="1" name=""/>
        <p:cNvGrpSpPr/>
        <p:nvPr/>
      </p:nvGrpSpPr>
      <p:grpSpPr>
        <a:xfrm>
          <a:off x="0" y="0"/>
          <a:ext cx="0" cy="0"/>
          <a:chOff x="0" y="0"/>
          <a:chExt cx="0" cy="0"/>
        </a:xfrm>
      </p:grpSpPr>
      <p:sp>
        <p:nvSpPr>
          <p:cNvPr id="9"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sp>
        <p:nvSpPr>
          <p:cNvPr id="8" name="Content Placeholder 4"/>
          <p:cNvSpPr>
            <a:spLocks noGrp="1"/>
          </p:cNvSpPr>
          <p:nvPr>
            <p:ph sz="quarter" idx="22" hasCustomPrompt="1"/>
          </p:nvPr>
        </p:nvSpPr>
        <p:spPr>
          <a:xfrm>
            <a:off x="462993" y="1334974"/>
            <a:ext cx="11267187" cy="4689475"/>
          </a:xfrm>
        </p:spPr>
        <p:txBody>
          <a:bodyPr/>
          <a:lstStyle>
            <a:lvl1pPr marL="236538" indent="-236538">
              <a:buFont typeface="Arial" panose="020B0604020202020204" pitchFamily="34" charset="0"/>
              <a:buChar char="•"/>
              <a:defRPr baseline="0"/>
            </a:lvl1pPr>
          </a:lstStyle>
          <a:p>
            <a:pPr lvl="0"/>
            <a:r>
              <a:rPr lang="en-US" dirty="0"/>
              <a:t>Click Icons to </a:t>
            </a:r>
            <a:r>
              <a:rPr lang="en-US"/>
              <a:t>add media</a:t>
            </a:r>
            <a:endParaRPr lang="en-US" dirty="0"/>
          </a:p>
        </p:txBody>
      </p:sp>
      <p:sp>
        <p:nvSpPr>
          <p:cNvPr id="15"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16" name="Text Placeholder 18"/>
          <p:cNvSpPr>
            <a:spLocks noGrp="1"/>
          </p:cNvSpPr>
          <p:nvPr>
            <p:ph type="body" sz="quarter" idx="21" hasCustomPrompt="1"/>
          </p:nvPr>
        </p:nvSpPr>
        <p:spPr>
          <a:xfrm>
            <a:off x="448448" y="826267"/>
            <a:ext cx="11267187" cy="305709"/>
          </a:xfrm>
          <a:prstGeom prst="rect">
            <a:avLst/>
          </a:prstGeom>
          <a:solidFill>
            <a:srgbClr val="3EAD95"/>
          </a:solidFill>
        </p:spPr>
        <p:txBody>
          <a:bodyPr vert="horz" lIns="91440" tIns="91440" rIns="91440" bIns="91440" anchor="ctr" anchorCtr="0">
            <a:normAutofit/>
          </a:bodyPr>
          <a:lstStyle>
            <a:lvl1pPr marL="0" indent="0">
              <a:lnSpc>
                <a:spcPct val="100000"/>
              </a:lnSpc>
              <a:spcBef>
                <a:spcPts val="0"/>
              </a:spcBef>
              <a:buNone/>
              <a:defRPr sz="1400" b="0" i="0" cap="none" spc="0" baseline="0">
                <a:solidFill>
                  <a:schemeClr val="bg1"/>
                </a:solidFill>
                <a:latin typeface="Arial"/>
                <a:cs typeface="Arial Black"/>
              </a:defRPr>
            </a:lvl1pPr>
          </a:lstStyle>
          <a:p>
            <a:pPr lvl="0"/>
            <a:r>
              <a:rPr lang="en-US" dirty="0"/>
              <a:t>Question Goes Here</a:t>
            </a:r>
          </a:p>
        </p:txBody>
      </p:sp>
      <p:pic>
        <p:nvPicPr>
          <p:cNvPr id="12" name="Picture 1">
            <a:extLst>
              <a:ext uri="{FF2B5EF4-FFF2-40B4-BE49-F238E27FC236}">
                <a16:creationId xmlns:a16="http://schemas.microsoft.com/office/drawing/2014/main" id="{BD379497-5880-48A1-A6A5-D239D7B4EC0C}"/>
              </a:ext>
            </a:extLst>
          </p:cNvPr>
          <p:cNvPicPr/>
          <p:nvPr userDrawn="1"/>
        </p:nvPicPr>
        <p:blipFill rotWithShape="1">
          <a:blip r:embed="rId2"/>
          <a:srcRect l="51202" t="41706" r="3429" b="32576"/>
          <a:stretch/>
        </p:blipFill>
        <p:spPr bwMode="auto">
          <a:xfrm>
            <a:off x="458437" y="6309698"/>
            <a:ext cx="1416051" cy="393700"/>
          </a:xfrm>
          <a:prstGeom prst="rect">
            <a:avLst/>
          </a:prstGeom>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4302700E-65C1-42CC-A2A5-404037EC5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pic>
        <p:nvPicPr>
          <p:cNvPr id="13" name="Picture 2" descr="politico-logo -">
            <a:extLst>
              <a:ext uri="{FF2B5EF4-FFF2-40B4-BE49-F238E27FC236}">
                <a16:creationId xmlns:a16="http://schemas.microsoft.com/office/drawing/2014/main" id="{2E0FDA75-A854-412E-B1B8-9C01A0DF4E0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92682" y="6478245"/>
            <a:ext cx="817294" cy="17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25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Methodology Template Icons Color Bar">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2027139" y="1320219"/>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1" name="Text Placeholder 18"/>
          <p:cNvSpPr>
            <a:spLocks noGrp="1"/>
          </p:cNvSpPr>
          <p:nvPr>
            <p:ph type="body" sz="quarter" idx="18" hasCustomPrompt="1"/>
          </p:nvPr>
        </p:nvSpPr>
        <p:spPr>
          <a:xfrm>
            <a:off x="488517" y="357610"/>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88519" y="728005"/>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Commentary on goal and protocols.</a:t>
            </a:r>
          </a:p>
        </p:txBody>
      </p:sp>
      <p:sp>
        <p:nvSpPr>
          <p:cNvPr id="15" name="Text Placeholder 2"/>
          <p:cNvSpPr>
            <a:spLocks noGrp="1"/>
          </p:cNvSpPr>
          <p:nvPr>
            <p:ph type="body" sz="quarter" idx="22" hasCustomPrompt="1"/>
          </p:nvPr>
        </p:nvSpPr>
        <p:spPr>
          <a:xfrm>
            <a:off x="2027139" y="2600706"/>
            <a:ext cx="9703044" cy="822800"/>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50" y="5161685"/>
            <a:ext cx="822799" cy="822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50" y="2600708"/>
            <a:ext cx="822799" cy="8227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50" y="3881197"/>
            <a:ext cx="822799" cy="8227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25" y="1320219"/>
            <a:ext cx="822799" cy="822798"/>
          </a:xfrm>
          <a:prstGeom prst="rect">
            <a:avLst/>
          </a:prstGeom>
        </p:spPr>
      </p:pic>
      <p:sp>
        <p:nvSpPr>
          <p:cNvPr id="22" name="Text Placeholder 2"/>
          <p:cNvSpPr>
            <a:spLocks noGrp="1"/>
          </p:cNvSpPr>
          <p:nvPr>
            <p:ph type="body" sz="quarter" idx="23" hasCustomPrompt="1"/>
          </p:nvPr>
        </p:nvSpPr>
        <p:spPr>
          <a:xfrm>
            <a:off x="2027138" y="3881198"/>
            <a:ext cx="9703044" cy="822799"/>
          </a:xfrm>
        </p:spPr>
        <p:txBody>
          <a:bodyPr anchor="t" anchorCtr="0"/>
          <a:lstStyle>
            <a:lvl1pPr marL="0" indent="0">
              <a:buNone/>
              <a:defRPr>
                <a:solidFill>
                  <a:schemeClr val="tx1"/>
                </a:solidFill>
              </a:defRPr>
            </a:lvl1pPr>
          </a:lstStyle>
          <a:p>
            <a:pPr lvl="0"/>
            <a:r>
              <a:rPr lang="en-US" dirty="0"/>
              <a:t>Third point here.</a:t>
            </a:r>
          </a:p>
          <a:p>
            <a:pPr lvl="0"/>
            <a:endParaRPr lang="en-US" dirty="0"/>
          </a:p>
          <a:p>
            <a:pPr lvl="0"/>
            <a:endParaRPr lang="en-US" dirty="0"/>
          </a:p>
        </p:txBody>
      </p:sp>
      <p:sp>
        <p:nvSpPr>
          <p:cNvPr id="23" name="Text Placeholder 2"/>
          <p:cNvSpPr>
            <a:spLocks noGrp="1"/>
          </p:cNvSpPr>
          <p:nvPr>
            <p:ph type="body" sz="quarter" idx="24" hasCustomPrompt="1"/>
          </p:nvPr>
        </p:nvSpPr>
        <p:spPr>
          <a:xfrm>
            <a:off x="2052663" y="5161686"/>
            <a:ext cx="9703044" cy="822799"/>
          </a:xfrm>
        </p:spPr>
        <p:txBody>
          <a:bodyPr anchor="t" anchorCtr="0"/>
          <a:lstStyle>
            <a:lvl1pPr marL="0" indent="0">
              <a:buNone/>
              <a:defRPr>
                <a:solidFill>
                  <a:schemeClr val="tx1"/>
                </a:solidFill>
              </a:defRPr>
            </a:lvl1pPr>
          </a:lstStyle>
          <a:p>
            <a:pPr lvl="0"/>
            <a:r>
              <a:rPr lang="en-US" dirty="0"/>
              <a:t>Fourth point here.</a:t>
            </a:r>
          </a:p>
          <a:p>
            <a:pPr lvl="0"/>
            <a:endParaRPr lang="en-US" dirty="0"/>
          </a:p>
          <a:p>
            <a:pPr lvl="0"/>
            <a:endParaRPr lang="en-US" dirty="0"/>
          </a:p>
        </p:txBody>
      </p:sp>
      <p:sp>
        <p:nvSpPr>
          <p:cNvPr id="18"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0" name="Picture 1">
            <a:extLst>
              <a:ext uri="{FF2B5EF4-FFF2-40B4-BE49-F238E27FC236}">
                <a16:creationId xmlns:a16="http://schemas.microsoft.com/office/drawing/2014/main" id="{C7167074-497F-4A42-BCAB-F2FFE3878957}"/>
              </a:ext>
            </a:extLst>
          </p:cNvPr>
          <p:cNvPicPr/>
          <p:nvPr userDrawn="1"/>
        </p:nvPicPr>
        <p:blipFill rotWithShape="1">
          <a:blip r:embed="rId6"/>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7" name="Image 16">
            <a:extLst>
              <a:ext uri="{FF2B5EF4-FFF2-40B4-BE49-F238E27FC236}">
                <a16:creationId xmlns:a16="http://schemas.microsoft.com/office/drawing/2014/main" id="{F64A3870-83AC-44BD-973A-FABE06A808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pic>
        <p:nvPicPr>
          <p:cNvPr id="19" name="Picture 2" descr="politico-logo -">
            <a:extLst>
              <a:ext uri="{FF2B5EF4-FFF2-40B4-BE49-F238E27FC236}">
                <a16:creationId xmlns:a16="http://schemas.microsoft.com/office/drawing/2014/main" id="{85E66C34-B772-46D5-81F4-6231C9E5787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92682" y="6478245"/>
            <a:ext cx="817294" cy="17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31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ethodology Solutions Icons Color Ba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49" y="1104484"/>
            <a:ext cx="1363576" cy="1369053"/>
          </a:xfrm>
          <a:prstGeom prst="rect">
            <a:avLst/>
          </a:prstGeom>
          <a:noFill/>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642" y="2335569"/>
            <a:ext cx="1422615" cy="1428329"/>
          </a:xfrm>
          <a:prstGeom prst="rect">
            <a:avLst/>
          </a:prstGeom>
          <a:noFill/>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136" y="3571587"/>
            <a:ext cx="1414229" cy="1419909"/>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503" y="4875839"/>
            <a:ext cx="1407060" cy="1412711"/>
          </a:xfrm>
          <a:prstGeom prst="rect">
            <a:avLst/>
          </a:prstGeom>
          <a:noFill/>
        </p:spPr>
      </p:pic>
      <p:sp>
        <p:nvSpPr>
          <p:cNvPr id="11" name="Text Placeholder 18"/>
          <p:cNvSpPr>
            <a:spLocks noGrp="1"/>
          </p:cNvSpPr>
          <p:nvPr>
            <p:ph type="body" sz="quarter" idx="18" hasCustomPrompt="1"/>
          </p:nvPr>
        </p:nvSpPr>
        <p:spPr>
          <a:xfrm>
            <a:off x="462993" y="356391"/>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Methodology Template</a:t>
            </a:r>
          </a:p>
        </p:txBody>
      </p:sp>
      <p:sp>
        <p:nvSpPr>
          <p:cNvPr id="13" name="Text Placeholder 18"/>
          <p:cNvSpPr>
            <a:spLocks noGrp="1"/>
          </p:cNvSpPr>
          <p:nvPr>
            <p:ph type="body" sz="quarter" idx="21" hasCustomPrompt="1"/>
          </p:nvPr>
        </p:nvSpPr>
        <p:spPr>
          <a:xfrm>
            <a:off x="462995" y="726786"/>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Showing Harris tools used.</a:t>
            </a:r>
          </a:p>
        </p:txBody>
      </p:sp>
      <p:sp>
        <p:nvSpPr>
          <p:cNvPr id="10" name="Text Placeholder 2"/>
          <p:cNvSpPr>
            <a:spLocks noGrp="1"/>
          </p:cNvSpPr>
          <p:nvPr>
            <p:ph type="body" sz="quarter" idx="23" hasCustomPrompt="1"/>
          </p:nvPr>
        </p:nvSpPr>
        <p:spPr>
          <a:xfrm>
            <a:off x="2027139" y="1302827"/>
            <a:ext cx="9703044" cy="822798"/>
          </a:xfrm>
        </p:spPr>
        <p:txBody>
          <a:bodyPr anchor="t" anchorCtr="0"/>
          <a:lstStyle>
            <a:lvl1pPr marL="0" indent="0">
              <a:buNone/>
              <a:defRPr>
                <a:solidFill>
                  <a:schemeClr val="tx1"/>
                </a:solidFill>
              </a:defRPr>
            </a:lvl1pPr>
          </a:lstStyle>
          <a:p>
            <a:pPr lvl="0"/>
            <a:r>
              <a:rPr lang="en-US" dirty="0" err="1"/>
              <a:t>PowerSuite</a:t>
            </a:r>
            <a:endParaRPr lang="en-US" dirty="0"/>
          </a:p>
          <a:p>
            <a:pPr lvl="0"/>
            <a:r>
              <a:rPr lang="en-US" dirty="0"/>
              <a:t>We conducted research using our proprietary tool, </a:t>
            </a:r>
            <a:r>
              <a:rPr lang="en-US" dirty="0" err="1"/>
              <a:t>PowerSuite</a:t>
            </a:r>
            <a:r>
              <a:rPr lang="en-US" dirty="0"/>
              <a:t> to provide XYZ results...</a:t>
            </a:r>
          </a:p>
        </p:txBody>
      </p:sp>
      <p:sp>
        <p:nvSpPr>
          <p:cNvPr id="16" name="Text Placeholder 2"/>
          <p:cNvSpPr>
            <a:spLocks noGrp="1"/>
          </p:cNvSpPr>
          <p:nvPr>
            <p:ph type="body" sz="quarter" idx="24" hasCustomPrompt="1"/>
          </p:nvPr>
        </p:nvSpPr>
        <p:spPr>
          <a:xfrm>
            <a:off x="2027139" y="2556209"/>
            <a:ext cx="9703044" cy="822798"/>
          </a:xfrm>
        </p:spPr>
        <p:txBody>
          <a:bodyPr anchor="t" anchorCtr="0"/>
          <a:lstStyle>
            <a:lvl1pPr marL="0" indent="0">
              <a:buNone/>
              <a:defRPr>
                <a:solidFill>
                  <a:schemeClr val="tx1"/>
                </a:solidFill>
              </a:defRPr>
            </a:lvl1pPr>
          </a:lstStyle>
          <a:p>
            <a:pPr lvl="0"/>
            <a:r>
              <a:rPr lang="en-US" dirty="0"/>
              <a:t>Employee research</a:t>
            </a:r>
          </a:p>
          <a:p>
            <a:pPr lvl="0"/>
            <a:r>
              <a:rPr lang="en-US" dirty="0"/>
              <a:t>We conducted employee research…</a:t>
            </a:r>
          </a:p>
          <a:p>
            <a:pPr lvl="0"/>
            <a:endParaRPr lang="en-US" dirty="0"/>
          </a:p>
        </p:txBody>
      </p:sp>
      <p:sp>
        <p:nvSpPr>
          <p:cNvPr id="23" name="Text Placeholder 2"/>
          <p:cNvSpPr>
            <a:spLocks noGrp="1"/>
          </p:cNvSpPr>
          <p:nvPr>
            <p:ph type="body" sz="quarter" idx="25" hasCustomPrompt="1"/>
          </p:nvPr>
        </p:nvSpPr>
        <p:spPr>
          <a:xfrm>
            <a:off x="2027138" y="3772299"/>
            <a:ext cx="9703044" cy="822798"/>
          </a:xfrm>
        </p:spPr>
        <p:txBody>
          <a:bodyPr anchor="t" anchorCtr="0"/>
          <a:lstStyle>
            <a:lvl1pPr marL="0" indent="0">
              <a:buNone/>
              <a:defRPr baseline="0">
                <a:solidFill>
                  <a:schemeClr val="tx1"/>
                </a:solidFill>
              </a:defRPr>
            </a:lvl1pPr>
          </a:lstStyle>
          <a:p>
            <a:pPr lvl="0"/>
            <a:r>
              <a:rPr lang="en-US" dirty="0"/>
              <a:t>Stakeholder Relationships</a:t>
            </a:r>
          </a:p>
          <a:p>
            <a:pPr lvl="0"/>
            <a:r>
              <a:rPr lang="en-US" dirty="0"/>
              <a:t>We conducted stakeholder relationship analytics…</a:t>
            </a:r>
          </a:p>
        </p:txBody>
      </p:sp>
      <p:sp>
        <p:nvSpPr>
          <p:cNvPr id="24" name="Text Placeholder 2"/>
          <p:cNvSpPr>
            <a:spLocks noGrp="1"/>
          </p:cNvSpPr>
          <p:nvPr>
            <p:ph type="body" sz="quarter" idx="26" hasCustomPrompt="1"/>
          </p:nvPr>
        </p:nvSpPr>
        <p:spPr>
          <a:xfrm>
            <a:off x="2012591" y="5034565"/>
            <a:ext cx="9703044" cy="822798"/>
          </a:xfrm>
        </p:spPr>
        <p:txBody>
          <a:bodyPr anchor="t" anchorCtr="0"/>
          <a:lstStyle>
            <a:lvl1pPr marL="0" indent="0">
              <a:buNone/>
              <a:defRPr baseline="0">
                <a:solidFill>
                  <a:schemeClr val="tx1"/>
                </a:solidFill>
              </a:defRPr>
            </a:lvl1pPr>
          </a:lstStyle>
          <a:p>
            <a:pPr lvl="0"/>
            <a:r>
              <a:rPr lang="en-US" dirty="0"/>
              <a:t>Branding &amp; Communications</a:t>
            </a:r>
          </a:p>
          <a:p>
            <a:pPr lvl="0"/>
            <a:r>
              <a:rPr lang="en-US" dirty="0"/>
              <a:t>We determined branding &amp; communications strategies…</a:t>
            </a:r>
          </a:p>
          <a:p>
            <a:pPr lvl="0"/>
            <a:endParaRPr lang="en-US" dirty="0"/>
          </a:p>
          <a:p>
            <a:pPr lvl="0"/>
            <a:endParaRPr lang="en-US" dirty="0"/>
          </a:p>
        </p:txBody>
      </p:sp>
      <p:sp>
        <p:nvSpPr>
          <p:cNvPr id="20"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1" name="Picture 1">
            <a:extLst>
              <a:ext uri="{FF2B5EF4-FFF2-40B4-BE49-F238E27FC236}">
                <a16:creationId xmlns:a16="http://schemas.microsoft.com/office/drawing/2014/main" id="{C2F96D7F-EEE7-784E-AAB3-6A797C34152B}"/>
              </a:ext>
            </a:extLst>
          </p:cNvPr>
          <p:cNvPicPr/>
          <p:nvPr userDrawn="1"/>
        </p:nvPicPr>
        <p:blipFill rotWithShape="1">
          <a:blip r:embed="rId6"/>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4" name="Image 13">
            <a:extLst>
              <a:ext uri="{FF2B5EF4-FFF2-40B4-BE49-F238E27FC236}">
                <a16:creationId xmlns:a16="http://schemas.microsoft.com/office/drawing/2014/main" id="{4F69FA73-8925-4423-98B3-BF34CD23E54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pic>
        <p:nvPicPr>
          <p:cNvPr id="17" name="Picture 2" descr="politico-logo -">
            <a:extLst>
              <a:ext uri="{FF2B5EF4-FFF2-40B4-BE49-F238E27FC236}">
                <a16:creationId xmlns:a16="http://schemas.microsoft.com/office/drawing/2014/main" id="{4EB1DB24-1A2C-497D-9878-216723D1C0A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92682" y="6478245"/>
            <a:ext cx="817294" cy="17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11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ey Learnings Color Bar">
    <p:spTree>
      <p:nvGrpSpPr>
        <p:cNvPr id="1" name=""/>
        <p:cNvGrpSpPr/>
        <p:nvPr/>
      </p:nvGrpSpPr>
      <p:grpSpPr>
        <a:xfrm>
          <a:off x="0" y="0"/>
          <a:ext cx="0" cy="0"/>
          <a:chOff x="0" y="0"/>
          <a:chExt cx="0" cy="0"/>
        </a:xfrm>
      </p:grpSpPr>
      <p:sp>
        <p:nvSpPr>
          <p:cNvPr id="37" name="Oval 36"/>
          <p:cNvSpPr/>
          <p:nvPr/>
        </p:nvSpPr>
        <p:spPr>
          <a:xfrm>
            <a:off x="554831" y="5119710"/>
            <a:ext cx="822960" cy="822798"/>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8" name="Text Placeholder 18"/>
          <p:cNvSpPr>
            <a:spLocks noGrp="1"/>
          </p:cNvSpPr>
          <p:nvPr>
            <p:ph type="body" sz="quarter" idx="28" hasCustomPrompt="1"/>
          </p:nvPr>
        </p:nvSpPr>
        <p:spPr>
          <a:xfrm>
            <a:off x="426041" y="5119709"/>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4</a:t>
            </a:r>
          </a:p>
        </p:txBody>
      </p:sp>
      <p:sp>
        <p:nvSpPr>
          <p:cNvPr id="35" name="Oval 34"/>
          <p:cNvSpPr/>
          <p:nvPr/>
        </p:nvSpPr>
        <p:spPr>
          <a:xfrm>
            <a:off x="554829" y="3849474"/>
            <a:ext cx="822960" cy="822798"/>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6" name="Text Placeholder 18"/>
          <p:cNvSpPr>
            <a:spLocks noGrp="1"/>
          </p:cNvSpPr>
          <p:nvPr>
            <p:ph type="body" sz="quarter" idx="27" hasCustomPrompt="1"/>
          </p:nvPr>
        </p:nvSpPr>
        <p:spPr>
          <a:xfrm>
            <a:off x="426040" y="3849473"/>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3</a:t>
            </a:r>
          </a:p>
        </p:txBody>
      </p:sp>
      <p:sp>
        <p:nvSpPr>
          <p:cNvPr id="33" name="Oval 32"/>
          <p:cNvSpPr/>
          <p:nvPr/>
        </p:nvSpPr>
        <p:spPr>
          <a:xfrm>
            <a:off x="554831" y="2594189"/>
            <a:ext cx="822960" cy="822798"/>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4" name="Text Placeholder 18"/>
          <p:cNvSpPr>
            <a:spLocks noGrp="1"/>
          </p:cNvSpPr>
          <p:nvPr>
            <p:ph type="body" sz="quarter" idx="26" hasCustomPrompt="1"/>
          </p:nvPr>
        </p:nvSpPr>
        <p:spPr>
          <a:xfrm>
            <a:off x="426041" y="2594188"/>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dirty="0"/>
              <a:t>2</a:t>
            </a:r>
          </a:p>
        </p:txBody>
      </p:sp>
      <p:sp>
        <p:nvSpPr>
          <p:cNvPr id="2" name="Oval 1"/>
          <p:cNvSpPr/>
          <p:nvPr/>
        </p:nvSpPr>
        <p:spPr>
          <a:xfrm>
            <a:off x="554829" y="1304145"/>
            <a:ext cx="822960" cy="822798"/>
          </a:xfrm>
          <a:prstGeom prst="ellipse">
            <a:avLst/>
          </a:prstGeom>
          <a:solidFill>
            <a:srgbClr val="4BFF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18"/>
          <p:cNvSpPr>
            <a:spLocks noGrp="1"/>
          </p:cNvSpPr>
          <p:nvPr>
            <p:ph type="body" sz="quarter" idx="18" hasCustomPrompt="1"/>
          </p:nvPr>
        </p:nvSpPr>
        <p:spPr>
          <a:xfrm>
            <a:off x="462993" y="351452"/>
            <a:ext cx="9008384" cy="627666"/>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Key </a:t>
            </a:r>
            <a:r>
              <a:rPr lang="en-US" dirty="0" err="1"/>
              <a:t>Learnings</a:t>
            </a:r>
            <a:endParaRPr lang="en-US" dirty="0"/>
          </a:p>
        </p:txBody>
      </p:sp>
      <p:sp>
        <p:nvSpPr>
          <p:cNvPr id="13" name="Text Placeholder 2"/>
          <p:cNvSpPr>
            <a:spLocks noGrp="1"/>
          </p:cNvSpPr>
          <p:nvPr>
            <p:ph type="body" sz="quarter" idx="20" hasCustomPrompt="1"/>
          </p:nvPr>
        </p:nvSpPr>
        <p:spPr>
          <a:xfrm>
            <a:off x="2027139" y="1323953"/>
            <a:ext cx="9703044" cy="822798"/>
          </a:xfrm>
        </p:spPr>
        <p:txBody>
          <a:bodyPr anchor="t" anchorCtr="0"/>
          <a:lstStyle>
            <a:lvl1pPr marL="0" indent="0">
              <a:buNone/>
              <a:defRPr>
                <a:solidFill>
                  <a:schemeClr val="tx1"/>
                </a:solidFill>
              </a:defRPr>
            </a:lvl1pPr>
          </a:lstStyle>
          <a:p>
            <a:pPr lvl="0"/>
            <a:r>
              <a:rPr lang="en-US" dirty="0"/>
              <a:t>First point here.</a:t>
            </a:r>
          </a:p>
          <a:p>
            <a:pPr lvl="0"/>
            <a:endParaRPr lang="en-US" dirty="0"/>
          </a:p>
          <a:p>
            <a:pPr lvl="0"/>
            <a:endParaRPr lang="en-US" dirty="0"/>
          </a:p>
        </p:txBody>
      </p:sp>
      <p:sp>
        <p:nvSpPr>
          <p:cNvPr id="17" name="Text Placeholder 2"/>
          <p:cNvSpPr>
            <a:spLocks noGrp="1"/>
          </p:cNvSpPr>
          <p:nvPr>
            <p:ph type="body" sz="quarter" idx="22" hasCustomPrompt="1"/>
          </p:nvPr>
        </p:nvSpPr>
        <p:spPr>
          <a:xfrm>
            <a:off x="2027138" y="2589205"/>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4" name="Text Placeholder 2"/>
          <p:cNvSpPr>
            <a:spLocks noGrp="1"/>
          </p:cNvSpPr>
          <p:nvPr>
            <p:ph type="body" sz="quarter" idx="23" hasCustomPrompt="1"/>
          </p:nvPr>
        </p:nvSpPr>
        <p:spPr>
          <a:xfrm>
            <a:off x="2027135" y="3854457"/>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5" name="Text Placeholder 2"/>
          <p:cNvSpPr>
            <a:spLocks noGrp="1"/>
          </p:cNvSpPr>
          <p:nvPr>
            <p:ph type="body" sz="quarter" idx="24" hasCustomPrompt="1"/>
          </p:nvPr>
        </p:nvSpPr>
        <p:spPr>
          <a:xfrm>
            <a:off x="2027135" y="5119710"/>
            <a:ext cx="9703044" cy="822798"/>
          </a:xfrm>
        </p:spPr>
        <p:txBody>
          <a:bodyPr anchor="t" anchorCtr="0"/>
          <a:lstStyle>
            <a:lvl1pPr marL="0" indent="0">
              <a:buNone/>
              <a:defRPr>
                <a:solidFill>
                  <a:schemeClr val="tx1"/>
                </a:solidFill>
              </a:defRPr>
            </a:lvl1pPr>
          </a:lstStyle>
          <a:p>
            <a:pPr lvl="0"/>
            <a:r>
              <a:rPr lang="en-US" dirty="0"/>
              <a:t>Second point here.</a:t>
            </a:r>
          </a:p>
          <a:p>
            <a:pPr lvl="0"/>
            <a:endParaRPr lang="en-US" dirty="0"/>
          </a:p>
          <a:p>
            <a:pPr lvl="0"/>
            <a:endParaRPr lang="en-US" dirty="0"/>
          </a:p>
        </p:txBody>
      </p:sp>
      <p:sp>
        <p:nvSpPr>
          <p:cNvPr id="26" name="Text Placeholder 18"/>
          <p:cNvSpPr>
            <a:spLocks noGrp="1"/>
          </p:cNvSpPr>
          <p:nvPr>
            <p:ph type="body" sz="quarter" idx="25" hasCustomPrompt="1"/>
          </p:nvPr>
        </p:nvSpPr>
        <p:spPr>
          <a:xfrm>
            <a:off x="426040" y="1304144"/>
            <a:ext cx="1097064" cy="822798"/>
          </a:xfrm>
          <a:prstGeom prst="rect">
            <a:avLst/>
          </a:prstGeom>
        </p:spPr>
        <p:txBody>
          <a:bodyPr vert="horz" lIns="0" tIns="0" rIns="0" bIns="0" anchor="ctr" anchorCtr="0">
            <a:normAutofit/>
          </a:bodyPr>
          <a:lstStyle>
            <a:lvl1pPr marL="0" indent="0" algn="ctr">
              <a:lnSpc>
                <a:spcPct val="100000"/>
              </a:lnSpc>
              <a:spcBef>
                <a:spcPts val="0"/>
              </a:spcBef>
              <a:buNone/>
              <a:defRPr sz="3600" b="1" i="0" cap="none" spc="50" baseline="0">
                <a:solidFill>
                  <a:schemeClr val="bg1"/>
                </a:solidFill>
                <a:latin typeface="Arial"/>
                <a:cs typeface="Arial Black"/>
              </a:defRPr>
            </a:lvl1pPr>
          </a:lstStyle>
          <a:p>
            <a:pPr lvl="0"/>
            <a:r>
              <a:rPr lang="en-US"/>
              <a:t>1</a:t>
            </a:r>
            <a:endParaRPr lang="en-US" dirty="0"/>
          </a:p>
        </p:txBody>
      </p:sp>
      <p:sp>
        <p:nvSpPr>
          <p:cNvPr id="20"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22" name="Picture 1">
            <a:extLst>
              <a:ext uri="{FF2B5EF4-FFF2-40B4-BE49-F238E27FC236}">
                <a16:creationId xmlns:a16="http://schemas.microsoft.com/office/drawing/2014/main" id="{6E07DC05-41FE-E143-B0A5-282F94AA5D00}"/>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8" name="Image 17">
            <a:extLst>
              <a:ext uri="{FF2B5EF4-FFF2-40B4-BE49-F238E27FC236}">
                <a16:creationId xmlns:a16="http://schemas.microsoft.com/office/drawing/2014/main" id="{8A5068B0-D84C-49F0-A1D6-495AF0AE67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pic>
        <p:nvPicPr>
          <p:cNvPr id="19" name="Picture 2" descr="politico-logo -">
            <a:extLst>
              <a:ext uri="{FF2B5EF4-FFF2-40B4-BE49-F238E27FC236}">
                <a16:creationId xmlns:a16="http://schemas.microsoft.com/office/drawing/2014/main" id="{3C27D575-F3D4-4643-A6D5-A51AD7E1BD7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92682" y="6478245"/>
            <a:ext cx="817294" cy="17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ummary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3125"/>
          <a:stretch/>
        </p:blipFill>
        <p:spPr>
          <a:xfrm>
            <a:off x="1" y="-1653336"/>
            <a:ext cx="12222287" cy="8943135"/>
          </a:xfrm>
          <a:prstGeom prst="rect">
            <a:avLst/>
          </a:prstGeom>
        </p:spPr>
      </p:pic>
      <p:sp>
        <p:nvSpPr>
          <p:cNvPr id="7" name="Text Placeholder 18"/>
          <p:cNvSpPr>
            <a:spLocks noGrp="1"/>
          </p:cNvSpPr>
          <p:nvPr>
            <p:ph type="body" sz="quarter" idx="18" hasCustomPrompt="1"/>
          </p:nvPr>
        </p:nvSpPr>
        <p:spPr>
          <a:xfrm>
            <a:off x="462993" y="353457"/>
            <a:ext cx="8504027"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effectLst/>
                <a:latin typeface="Arial"/>
                <a:cs typeface="Arial Black"/>
              </a:defRPr>
            </a:lvl1pPr>
          </a:lstStyle>
          <a:p>
            <a:pPr lvl="0"/>
            <a:r>
              <a:rPr lang="en-US" dirty="0"/>
              <a:t>Summary</a:t>
            </a:r>
          </a:p>
        </p:txBody>
      </p:sp>
      <p:sp>
        <p:nvSpPr>
          <p:cNvPr id="8" name="Text Placeholder 2"/>
          <p:cNvSpPr>
            <a:spLocks noGrp="1"/>
          </p:cNvSpPr>
          <p:nvPr>
            <p:ph type="body" sz="quarter" idx="19"/>
          </p:nvPr>
        </p:nvSpPr>
        <p:spPr>
          <a:xfrm>
            <a:off x="462996" y="1304145"/>
            <a:ext cx="8386037" cy="4690256"/>
          </a:xfrm>
        </p:spPr>
        <p:txBody>
          <a:bodyPr/>
          <a:lstStyle>
            <a:lvl1pPr marL="236538" indent="-236538">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8"/>
          <p:cNvSpPr>
            <a:spLocks noGrp="1"/>
          </p:cNvSpPr>
          <p:nvPr>
            <p:ph type="body" sz="quarter" idx="20" hasCustomPrompt="1"/>
          </p:nvPr>
        </p:nvSpPr>
        <p:spPr>
          <a:xfrm>
            <a:off x="462995" y="723852"/>
            <a:ext cx="8514981"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chemeClr val="bg1"/>
                </a:solidFill>
                <a:effectLst/>
                <a:latin typeface="Arial"/>
                <a:cs typeface="Arial Black"/>
              </a:defRPr>
            </a:lvl1pPr>
          </a:lstStyle>
          <a:p>
            <a:pPr lvl="0"/>
            <a:r>
              <a:rPr lang="en-US" dirty="0"/>
              <a:t>Summary Subtitle</a:t>
            </a:r>
          </a:p>
        </p:txBody>
      </p:sp>
      <p:pic>
        <p:nvPicPr>
          <p:cNvPr id="10" name="Picture 9">
            <a:extLst>
              <a:ext uri="{FF2B5EF4-FFF2-40B4-BE49-F238E27FC236}">
                <a16:creationId xmlns:a16="http://schemas.microsoft.com/office/drawing/2014/main" id="{32E7AEB6-B7C0-424A-BA8D-75EAE83EE6AF}"/>
              </a:ext>
            </a:extLst>
          </p:cNvPr>
          <p:cNvPicPr>
            <a:picLocks noChangeAspect="1"/>
          </p:cNvPicPr>
          <p:nvPr userDrawn="1"/>
        </p:nvPicPr>
        <p:blipFill rotWithShape="1">
          <a:blip r:embed="rId3"/>
          <a:srcRect b="22584"/>
          <a:stretch/>
        </p:blipFill>
        <p:spPr>
          <a:xfrm>
            <a:off x="511295" y="6347512"/>
            <a:ext cx="1255912" cy="332688"/>
          </a:xfrm>
          <a:prstGeom prst="rect">
            <a:avLst/>
          </a:prstGeom>
        </p:spPr>
      </p:pic>
    </p:spTree>
    <p:extLst>
      <p:ext uri="{BB962C8B-B14F-4D97-AF65-F5344CB8AC3E}">
        <p14:creationId xmlns:p14="http://schemas.microsoft.com/office/powerpoint/2010/main" val="20289371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Text Placeholder 10"/>
          <p:cNvSpPr>
            <a:spLocks noGrp="1"/>
          </p:cNvSpPr>
          <p:nvPr>
            <p:ph type="body" sz="quarter" idx="21" hasCustomPrompt="1"/>
          </p:nvPr>
        </p:nvSpPr>
        <p:spPr>
          <a:xfrm>
            <a:off x="487788" y="3319398"/>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8" name="Text Placeholder 10"/>
          <p:cNvSpPr>
            <a:spLocks noGrp="1"/>
          </p:cNvSpPr>
          <p:nvPr>
            <p:ph type="body" sz="quarter" idx="22" hasCustomPrompt="1"/>
          </p:nvPr>
        </p:nvSpPr>
        <p:spPr>
          <a:xfrm>
            <a:off x="7054988" y="3319398"/>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9" name="Text Placeholder 10"/>
          <p:cNvSpPr>
            <a:spLocks noGrp="1"/>
          </p:cNvSpPr>
          <p:nvPr>
            <p:ph type="body" sz="quarter" idx="23" hasCustomPrompt="1"/>
          </p:nvPr>
        </p:nvSpPr>
        <p:spPr>
          <a:xfrm>
            <a:off x="487788" y="3655850"/>
            <a:ext cx="556480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cxnSp>
        <p:nvCxnSpPr>
          <p:cNvPr id="10" name="Straight Connector 9"/>
          <p:cNvCxnSpPr/>
          <p:nvPr userDrawn="1"/>
        </p:nvCxnSpPr>
        <p:spPr>
          <a:xfrm>
            <a:off x="462996" y="4034467"/>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4" hasCustomPrompt="1"/>
          </p:nvPr>
        </p:nvSpPr>
        <p:spPr>
          <a:xfrm>
            <a:off x="6173134" y="3655850"/>
            <a:ext cx="5523319"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12" name="Text Placeholder 10"/>
          <p:cNvSpPr>
            <a:spLocks noGrp="1"/>
          </p:cNvSpPr>
          <p:nvPr>
            <p:ph type="body" sz="quarter" idx="26" hasCustomPrompt="1"/>
          </p:nvPr>
        </p:nvSpPr>
        <p:spPr>
          <a:xfrm>
            <a:off x="3764548" y="3319398"/>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3" name="Text Placeholder 10"/>
          <p:cNvSpPr>
            <a:spLocks noGrp="1"/>
          </p:cNvSpPr>
          <p:nvPr>
            <p:ph type="body" sz="quarter" idx="27" hasCustomPrompt="1"/>
          </p:nvPr>
        </p:nvSpPr>
        <p:spPr>
          <a:xfrm>
            <a:off x="487788" y="4203031"/>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14" name="Text Placeholder 10"/>
          <p:cNvSpPr>
            <a:spLocks noGrp="1"/>
          </p:cNvSpPr>
          <p:nvPr>
            <p:ph type="body" sz="quarter" idx="28" hasCustomPrompt="1"/>
          </p:nvPr>
        </p:nvSpPr>
        <p:spPr>
          <a:xfrm>
            <a:off x="3764548" y="4203031"/>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15" name="Text Placeholder 10"/>
          <p:cNvSpPr>
            <a:spLocks noGrp="1"/>
          </p:cNvSpPr>
          <p:nvPr>
            <p:ph type="body" sz="quarter" idx="29" hasCustomPrompt="1"/>
          </p:nvPr>
        </p:nvSpPr>
        <p:spPr>
          <a:xfrm>
            <a:off x="7054988" y="4203031"/>
            <a:ext cx="4641465"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16" name="Text Placeholder 10"/>
          <p:cNvSpPr>
            <a:spLocks noGrp="1"/>
          </p:cNvSpPr>
          <p:nvPr>
            <p:ph type="body" sz="quarter" idx="30" hasCustomPrompt="1"/>
          </p:nvPr>
        </p:nvSpPr>
        <p:spPr>
          <a:xfrm>
            <a:off x="477723" y="4533087"/>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17" name="Text Placeholder 10"/>
          <p:cNvSpPr>
            <a:spLocks noGrp="1"/>
          </p:cNvSpPr>
          <p:nvPr>
            <p:ph type="body" sz="quarter" idx="31" hasCustomPrompt="1"/>
          </p:nvPr>
        </p:nvSpPr>
        <p:spPr>
          <a:xfrm>
            <a:off x="6173134" y="4533087"/>
            <a:ext cx="5523319"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cxnSp>
        <p:nvCxnSpPr>
          <p:cNvPr id="18" name="Straight Connector 17"/>
          <p:cNvCxnSpPr/>
          <p:nvPr userDrawn="1"/>
        </p:nvCxnSpPr>
        <p:spPr>
          <a:xfrm>
            <a:off x="462996" y="4911000"/>
            <a:ext cx="767665" cy="0"/>
          </a:xfrm>
          <a:prstGeom prst="line">
            <a:avLst/>
          </a:prstGeom>
          <a:ln>
            <a:solidFill>
              <a:srgbClr val="3EAD95"/>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0"/>
          <p:cNvSpPr>
            <a:spLocks noGrp="1"/>
          </p:cNvSpPr>
          <p:nvPr>
            <p:ph type="body" sz="quarter" idx="32" hasCustomPrompt="1"/>
          </p:nvPr>
        </p:nvSpPr>
        <p:spPr>
          <a:xfrm>
            <a:off x="505612" y="50789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First Name</a:t>
            </a:r>
          </a:p>
        </p:txBody>
      </p:sp>
      <p:sp>
        <p:nvSpPr>
          <p:cNvPr id="20" name="Text Placeholder 10"/>
          <p:cNvSpPr>
            <a:spLocks noGrp="1"/>
          </p:cNvSpPr>
          <p:nvPr>
            <p:ph type="body" sz="quarter" idx="33" hasCustomPrompt="1"/>
          </p:nvPr>
        </p:nvSpPr>
        <p:spPr>
          <a:xfrm>
            <a:off x="3782372" y="5078996"/>
            <a:ext cx="3162053" cy="215683"/>
          </a:xfrm>
          <a:prstGeom prst="rect">
            <a:avLst/>
          </a:prstGeom>
        </p:spPr>
        <p:txBody>
          <a:bodyPr vert="horz" lIns="0" tIns="0" rIns="0" bIns="0">
            <a:normAutofit/>
          </a:bodyPr>
          <a:lstStyle>
            <a:lvl1pPr marL="0" indent="0">
              <a:buNone/>
              <a:defRPr sz="1600" b="1" i="0" kern="0" cap="none" spc="0" baseline="0">
                <a:solidFill>
                  <a:srgbClr val="3EAD95"/>
                </a:solidFill>
                <a:latin typeface="Arial" charset="0"/>
                <a:ea typeface="Arial" charset="0"/>
                <a:cs typeface="Arial" charset="0"/>
              </a:defRPr>
            </a:lvl1pPr>
          </a:lstStyle>
          <a:p>
            <a:pPr lvl="0"/>
            <a:r>
              <a:rPr lang="en-US" dirty="0"/>
              <a:t>Last Name</a:t>
            </a:r>
          </a:p>
        </p:txBody>
      </p:sp>
      <p:sp>
        <p:nvSpPr>
          <p:cNvPr id="21" name="Text Placeholder 10"/>
          <p:cNvSpPr>
            <a:spLocks noGrp="1"/>
          </p:cNvSpPr>
          <p:nvPr>
            <p:ph type="body" sz="quarter" idx="34" hasCustomPrompt="1"/>
          </p:nvPr>
        </p:nvSpPr>
        <p:spPr>
          <a:xfrm>
            <a:off x="7072812" y="5078996"/>
            <a:ext cx="4623641" cy="215683"/>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Title</a:t>
            </a:r>
          </a:p>
        </p:txBody>
      </p:sp>
      <p:sp>
        <p:nvSpPr>
          <p:cNvPr id="22" name="Text Placeholder 10"/>
          <p:cNvSpPr>
            <a:spLocks noGrp="1"/>
          </p:cNvSpPr>
          <p:nvPr>
            <p:ph type="body" sz="quarter" idx="35" hasCustomPrompt="1"/>
          </p:nvPr>
        </p:nvSpPr>
        <p:spPr>
          <a:xfrm>
            <a:off x="495547" y="5414991"/>
            <a:ext cx="5572564" cy="212015"/>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Email</a:t>
            </a:r>
          </a:p>
        </p:txBody>
      </p:sp>
      <p:sp>
        <p:nvSpPr>
          <p:cNvPr id="23" name="Text Placeholder 10"/>
          <p:cNvSpPr>
            <a:spLocks noGrp="1"/>
          </p:cNvSpPr>
          <p:nvPr>
            <p:ph type="body" sz="quarter" idx="36" hasCustomPrompt="1"/>
          </p:nvPr>
        </p:nvSpPr>
        <p:spPr>
          <a:xfrm>
            <a:off x="6180270" y="5414991"/>
            <a:ext cx="5516183" cy="215387"/>
          </a:xfrm>
          <a:prstGeom prst="rect">
            <a:avLst/>
          </a:prstGeom>
        </p:spPr>
        <p:txBody>
          <a:bodyPr vert="horz" lIns="0" tIns="0" rIns="0" bIns="0">
            <a:normAutofit/>
          </a:bodyPr>
          <a:lstStyle>
            <a:lvl1pPr marL="0" indent="0">
              <a:buNone/>
              <a:defRPr sz="1600" b="0" i="0" kern="0" cap="none" spc="0" baseline="0">
                <a:solidFill>
                  <a:srgbClr val="3EAD95"/>
                </a:solidFill>
                <a:latin typeface="Arial" charset="0"/>
                <a:ea typeface="Arial" charset="0"/>
                <a:cs typeface="Arial" charset="0"/>
              </a:defRPr>
            </a:lvl1pPr>
          </a:lstStyle>
          <a:p>
            <a:pPr lvl="0"/>
            <a:r>
              <a:rPr lang="en-US" dirty="0"/>
              <a:t>Phone Number</a:t>
            </a:r>
          </a:p>
        </p:txBody>
      </p:sp>
      <p:sp>
        <p:nvSpPr>
          <p:cNvPr id="25" name="Text Placeholder 10"/>
          <p:cNvSpPr>
            <a:spLocks noGrp="1"/>
          </p:cNvSpPr>
          <p:nvPr>
            <p:ph type="body" sz="quarter" idx="37" hasCustomPrompt="1"/>
          </p:nvPr>
        </p:nvSpPr>
        <p:spPr>
          <a:xfrm>
            <a:off x="462993" y="2353836"/>
            <a:ext cx="11191624" cy="406190"/>
          </a:xfrm>
          <a:prstGeom prst="rect">
            <a:avLst/>
          </a:prstGeom>
        </p:spPr>
        <p:txBody>
          <a:bodyPr vert="horz" lIns="0" tIns="0" rIns="0" bIns="0">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Thank you!</a:t>
            </a:r>
          </a:p>
        </p:txBody>
      </p:sp>
    </p:spTree>
    <p:extLst>
      <p:ext uri="{BB962C8B-B14F-4D97-AF65-F5344CB8AC3E}">
        <p14:creationId xmlns:p14="http://schemas.microsoft.com/office/powerpoint/2010/main" val="136904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OC Dar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22669"/>
          <a:stretch/>
        </p:blipFill>
        <p:spPr>
          <a:xfrm>
            <a:off x="0" y="3"/>
            <a:ext cx="12752173" cy="6857999"/>
          </a:xfrm>
          <a:prstGeom prst="rect">
            <a:avLst/>
          </a:prstGeom>
        </p:spPr>
      </p:pic>
      <p:sp>
        <p:nvSpPr>
          <p:cNvPr id="7" name="Text Placeholder 18"/>
          <p:cNvSpPr>
            <a:spLocks noGrp="1"/>
          </p:cNvSpPr>
          <p:nvPr>
            <p:ph type="body" sz="quarter" idx="18" hasCustomPrompt="1"/>
          </p:nvPr>
        </p:nvSpPr>
        <p:spPr>
          <a:xfrm>
            <a:off x="462993" y="351455"/>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chemeClr val="bg1"/>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8" y="1304148"/>
            <a:ext cx="8214839" cy="4690255"/>
          </a:xfrm>
        </p:spPr>
        <p:txBody>
          <a:bodyPr/>
          <a:lstStyle>
            <a:lvl1pPr marL="236538" indent="-236538">
              <a:buFont typeface="Arial"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pic>
        <p:nvPicPr>
          <p:cNvPr id="6" name="Picture 5">
            <a:extLst>
              <a:ext uri="{FF2B5EF4-FFF2-40B4-BE49-F238E27FC236}">
                <a16:creationId xmlns:a16="http://schemas.microsoft.com/office/drawing/2014/main" id="{30A5BEA5-BA2B-EC4F-8BB1-2BE9F787FF31}"/>
              </a:ext>
            </a:extLst>
          </p:cNvPr>
          <p:cNvPicPr>
            <a:picLocks noChangeAspect="1"/>
          </p:cNvPicPr>
          <p:nvPr userDrawn="1"/>
        </p:nvPicPr>
        <p:blipFill rotWithShape="1">
          <a:blip r:embed="rId3"/>
          <a:srcRect r="71468"/>
          <a:stretch/>
        </p:blipFill>
        <p:spPr>
          <a:xfrm>
            <a:off x="11377109" y="135091"/>
            <a:ext cx="703795" cy="844031"/>
          </a:xfrm>
          <a:prstGeom prst="rect">
            <a:avLst/>
          </a:prstGeom>
        </p:spPr>
      </p:pic>
    </p:spTree>
    <p:extLst>
      <p:ext uri="{BB962C8B-B14F-4D97-AF65-F5344CB8AC3E}">
        <p14:creationId xmlns:p14="http://schemas.microsoft.com/office/powerpoint/2010/main" val="699949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olutions Color Bar">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199" y="2675908"/>
            <a:ext cx="1610629" cy="1617098"/>
          </a:xfrm>
          <a:prstGeom prst="rect">
            <a:avLst/>
          </a:prstGeom>
          <a:noFill/>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796" y="2675908"/>
            <a:ext cx="1610629" cy="1617098"/>
          </a:xfrm>
          <a:prstGeom prst="rect">
            <a:avLst/>
          </a:prstGeom>
          <a:noFill/>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00" y="2675908"/>
            <a:ext cx="1610629" cy="1617098"/>
          </a:xfrm>
          <a:prstGeom prst="rect">
            <a:avLst/>
          </a:prstGeom>
          <a:noFill/>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8392" y="2675908"/>
            <a:ext cx="1610629" cy="1617098"/>
          </a:xfrm>
          <a:prstGeom prst="rect">
            <a:avLst/>
          </a:prstGeom>
          <a:noFill/>
        </p:spPr>
      </p:pic>
      <p:sp>
        <p:nvSpPr>
          <p:cNvPr id="11" name="Text Placeholder 18"/>
          <p:cNvSpPr>
            <a:spLocks noGrp="1"/>
          </p:cNvSpPr>
          <p:nvPr>
            <p:ph type="body" sz="quarter" idx="18" hasCustomPrompt="1"/>
          </p:nvPr>
        </p:nvSpPr>
        <p:spPr>
          <a:xfrm>
            <a:off x="462993" y="355779"/>
            <a:ext cx="9008384"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40AE97"/>
                </a:solidFill>
                <a:latin typeface="Arial"/>
                <a:cs typeface="Arial Black"/>
              </a:defRPr>
            </a:lvl1pPr>
          </a:lstStyle>
          <a:p>
            <a:pPr lvl="0"/>
            <a:r>
              <a:rPr lang="en-US" dirty="0"/>
              <a:t>Solutions </a:t>
            </a:r>
          </a:p>
        </p:txBody>
      </p:sp>
      <p:sp>
        <p:nvSpPr>
          <p:cNvPr id="13" name="Text Placeholder 18"/>
          <p:cNvSpPr>
            <a:spLocks noGrp="1"/>
          </p:cNvSpPr>
          <p:nvPr>
            <p:ph type="body" sz="quarter" idx="21" hasCustomPrompt="1"/>
          </p:nvPr>
        </p:nvSpPr>
        <p:spPr>
          <a:xfrm>
            <a:off x="462995" y="726174"/>
            <a:ext cx="9008383"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Solutions Subtitle</a:t>
            </a:r>
          </a:p>
        </p:txBody>
      </p:sp>
      <p:sp>
        <p:nvSpPr>
          <p:cNvPr id="19" name="TextBox 18"/>
          <p:cNvSpPr txBox="1"/>
          <p:nvPr/>
        </p:nvSpPr>
        <p:spPr>
          <a:xfrm>
            <a:off x="905777" y="2393931"/>
            <a:ext cx="192605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Market Environment</a:t>
            </a:r>
            <a:endParaRPr lang="en-US" sz="1200" b="0" i="0" spc="0" dirty="0">
              <a:solidFill>
                <a:srgbClr val="3EAD95"/>
              </a:solidFill>
              <a:latin typeface="Arial" charset="0"/>
              <a:ea typeface="Arial" charset="0"/>
              <a:cs typeface="Arial"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9699" y="4318496"/>
            <a:ext cx="1610629" cy="1617098"/>
          </a:xfrm>
          <a:prstGeom prst="rect">
            <a:avLst/>
          </a:prstGeom>
          <a:noFill/>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848" y="1074160"/>
            <a:ext cx="1610629" cy="1617098"/>
          </a:xfrm>
          <a:prstGeom prst="rect">
            <a:avLst/>
          </a:prstGeom>
          <a:noFill/>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8392" y="1074160"/>
            <a:ext cx="1610629" cy="1617098"/>
          </a:xfrm>
          <a:prstGeom prst="rect">
            <a:avLst/>
          </a:prstGeom>
          <a:noFill/>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600" y="4318496"/>
            <a:ext cx="1610629" cy="1617098"/>
          </a:xfrm>
          <a:prstGeom prst="rect">
            <a:avLst/>
          </a:prstGeom>
          <a:noFill/>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727" y="1074160"/>
            <a:ext cx="1608979" cy="1615440"/>
          </a:xfrm>
          <a:prstGeom prst="rect">
            <a:avLst/>
          </a:prstGeom>
          <a:noFill/>
          <a:ln>
            <a:noFill/>
          </a:ln>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7303" y="1074160"/>
            <a:ext cx="1610629" cy="1617098"/>
          </a:xfrm>
          <a:prstGeom prst="rect">
            <a:avLst/>
          </a:prstGeom>
          <a:noFill/>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1455" y="4318496"/>
            <a:ext cx="1610629" cy="1617098"/>
          </a:xfrm>
          <a:prstGeom prst="rect">
            <a:avLst/>
          </a:prstGeom>
          <a:noFill/>
        </p:spPr>
      </p:pic>
      <p:sp>
        <p:nvSpPr>
          <p:cNvPr id="35" name="TextBox 34"/>
          <p:cNvSpPr txBox="1"/>
          <p:nvPr/>
        </p:nvSpPr>
        <p:spPr>
          <a:xfrm>
            <a:off x="3711531" y="2403164"/>
            <a:ext cx="1940900"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Mobile</a:t>
            </a:r>
            <a:endParaRPr lang="en-US" sz="1200" b="0" i="0" spc="0" dirty="0">
              <a:solidFill>
                <a:srgbClr val="3EAD95"/>
              </a:solidFill>
              <a:latin typeface="Arial" charset="0"/>
              <a:ea typeface="Arial" charset="0"/>
              <a:cs typeface="Arial" charset="0"/>
            </a:endParaRPr>
          </a:p>
        </p:txBody>
      </p:sp>
      <p:sp>
        <p:nvSpPr>
          <p:cNvPr id="36" name="TextBox 35"/>
          <p:cNvSpPr txBox="1"/>
          <p:nvPr/>
        </p:nvSpPr>
        <p:spPr>
          <a:xfrm>
            <a:off x="6542025" y="2393931"/>
            <a:ext cx="1952279" cy="369332"/>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Generation Deliverables</a:t>
            </a:r>
            <a:endParaRPr lang="en-US" sz="1200" b="0" i="0" spc="0" dirty="0">
              <a:solidFill>
                <a:srgbClr val="3EAD95"/>
              </a:solidFill>
              <a:latin typeface="Arial" charset="0"/>
              <a:ea typeface="Arial" charset="0"/>
              <a:cs typeface="Arial" charset="0"/>
            </a:endParaRPr>
          </a:p>
        </p:txBody>
      </p:sp>
      <p:sp>
        <p:nvSpPr>
          <p:cNvPr id="37" name="TextBox 36"/>
          <p:cNvSpPr txBox="1"/>
          <p:nvPr/>
        </p:nvSpPr>
        <p:spPr>
          <a:xfrm>
            <a:off x="9362620" y="2393931"/>
            <a:ext cx="195722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New Product Development</a:t>
            </a:r>
          </a:p>
        </p:txBody>
      </p:sp>
      <p:sp>
        <p:nvSpPr>
          <p:cNvPr id="38" name="TextBox 37"/>
          <p:cNvSpPr txBox="1"/>
          <p:nvPr/>
        </p:nvSpPr>
        <p:spPr>
          <a:xfrm>
            <a:off x="890936" y="4050685"/>
            <a:ext cx="1962205"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Online Communities</a:t>
            </a:r>
            <a:endParaRPr lang="en-US" sz="1200" b="0" i="0" spc="0" dirty="0">
              <a:solidFill>
                <a:srgbClr val="3EAD95"/>
              </a:solidFill>
              <a:latin typeface="Arial" charset="0"/>
              <a:ea typeface="Arial" charset="0"/>
              <a:cs typeface="Arial" charset="0"/>
            </a:endParaRPr>
          </a:p>
        </p:txBody>
      </p:sp>
      <p:sp>
        <p:nvSpPr>
          <p:cNvPr id="39" name="TextBox 38"/>
          <p:cNvSpPr txBox="1"/>
          <p:nvPr/>
        </p:nvSpPr>
        <p:spPr>
          <a:xfrm>
            <a:off x="3711532" y="4059918"/>
            <a:ext cx="1978779"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Quantitative</a:t>
            </a:r>
            <a:endParaRPr lang="en-US" sz="1200" b="0" i="0" spc="0" dirty="0">
              <a:solidFill>
                <a:srgbClr val="3EAD95"/>
              </a:solidFill>
              <a:latin typeface="Arial" charset="0"/>
              <a:ea typeface="Arial" charset="0"/>
              <a:cs typeface="Arial" charset="0"/>
            </a:endParaRPr>
          </a:p>
        </p:txBody>
      </p:sp>
      <p:sp>
        <p:nvSpPr>
          <p:cNvPr id="40" name="TextBox 39"/>
          <p:cNvSpPr txBox="1"/>
          <p:nvPr/>
        </p:nvSpPr>
        <p:spPr>
          <a:xfrm>
            <a:off x="6537044" y="4050685"/>
            <a:ext cx="1973861"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Stakeholder</a:t>
            </a:r>
            <a:r>
              <a:rPr lang="en-US" sz="1200" b="1" i="0" spc="0" baseline="0" dirty="0">
                <a:solidFill>
                  <a:srgbClr val="3EAD95"/>
                </a:solidFill>
                <a:latin typeface="Arial" charset="0"/>
                <a:ea typeface="Arial" charset="0"/>
                <a:cs typeface="Arial" charset="0"/>
              </a:rPr>
              <a:t> Relations</a:t>
            </a:r>
            <a:endParaRPr lang="en-US" sz="1200" b="0" i="0" spc="0" dirty="0">
              <a:solidFill>
                <a:srgbClr val="3EAD95"/>
              </a:solidFill>
              <a:latin typeface="Arial" charset="0"/>
              <a:ea typeface="Arial" charset="0"/>
              <a:cs typeface="Arial" charset="0"/>
            </a:endParaRPr>
          </a:p>
        </p:txBody>
      </p:sp>
      <p:sp>
        <p:nvSpPr>
          <p:cNvPr id="41" name="TextBox 40"/>
          <p:cNvSpPr txBox="1"/>
          <p:nvPr/>
        </p:nvSpPr>
        <p:spPr>
          <a:xfrm>
            <a:off x="9379223" y="4050685"/>
            <a:ext cx="1940624"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Brands</a:t>
            </a:r>
            <a:r>
              <a:rPr lang="en-US" sz="1200" b="1" i="0" spc="0" baseline="0" dirty="0">
                <a:solidFill>
                  <a:srgbClr val="3EAD95"/>
                </a:solidFill>
                <a:latin typeface="Arial" charset="0"/>
                <a:ea typeface="Arial" charset="0"/>
                <a:cs typeface="Arial" charset="0"/>
              </a:rPr>
              <a:t> &amp; Communication</a:t>
            </a:r>
            <a:endParaRPr lang="en-US" sz="1200" b="1" i="0" spc="0" dirty="0">
              <a:solidFill>
                <a:srgbClr val="3EAD95"/>
              </a:solidFill>
              <a:latin typeface="Arial" charset="0"/>
              <a:ea typeface="Arial" charset="0"/>
              <a:cs typeface="Arial" charset="0"/>
            </a:endParaRPr>
          </a:p>
        </p:txBody>
      </p:sp>
      <p:sp>
        <p:nvSpPr>
          <p:cNvPr id="42" name="TextBox 41"/>
          <p:cNvSpPr txBox="1"/>
          <p:nvPr/>
        </p:nvSpPr>
        <p:spPr>
          <a:xfrm>
            <a:off x="2435776" y="5645928"/>
            <a:ext cx="195227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Employee Research</a:t>
            </a:r>
            <a:endParaRPr lang="en-US" sz="1200" b="0" i="0" spc="0" dirty="0">
              <a:solidFill>
                <a:srgbClr val="3EAD95"/>
              </a:solidFill>
              <a:latin typeface="Arial" charset="0"/>
              <a:ea typeface="Arial" charset="0"/>
              <a:cs typeface="Arial" charset="0"/>
            </a:endParaRPr>
          </a:p>
        </p:txBody>
      </p:sp>
      <p:sp>
        <p:nvSpPr>
          <p:cNvPr id="43" name="TextBox 42"/>
          <p:cNvSpPr txBox="1"/>
          <p:nvPr/>
        </p:nvSpPr>
        <p:spPr>
          <a:xfrm>
            <a:off x="5172947" y="5654272"/>
            <a:ext cx="1958207"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PowerSuite</a:t>
            </a:r>
            <a:endParaRPr lang="en-US" sz="1200" b="0" i="0" spc="0" dirty="0">
              <a:solidFill>
                <a:srgbClr val="3EAD95"/>
              </a:solidFill>
              <a:latin typeface="Arial" charset="0"/>
              <a:ea typeface="Arial" charset="0"/>
              <a:cs typeface="Arial" charset="0"/>
            </a:endParaRPr>
          </a:p>
        </p:txBody>
      </p:sp>
      <p:sp>
        <p:nvSpPr>
          <p:cNvPr id="44" name="TextBox 43"/>
          <p:cNvSpPr txBox="1"/>
          <p:nvPr/>
        </p:nvSpPr>
        <p:spPr>
          <a:xfrm>
            <a:off x="7994700" y="5652242"/>
            <a:ext cx="1958208" cy="184666"/>
          </a:xfrm>
          <a:prstGeom prst="rect">
            <a:avLst/>
          </a:prstGeom>
          <a:noFill/>
        </p:spPr>
        <p:txBody>
          <a:bodyPr wrap="square" lIns="0" tIns="0" rIns="0" bIns="0" rtlCol="0">
            <a:spAutoFit/>
          </a:bodyPr>
          <a:lstStyle/>
          <a:p>
            <a:pPr algn="ctr"/>
            <a:r>
              <a:rPr lang="en-US" sz="1200" b="1" i="0" spc="0" dirty="0">
                <a:solidFill>
                  <a:srgbClr val="3EAD95"/>
                </a:solidFill>
                <a:latin typeface="Arial" charset="0"/>
                <a:ea typeface="Arial" charset="0"/>
                <a:cs typeface="Arial" charset="0"/>
              </a:rPr>
              <a:t>Omnibus</a:t>
            </a:r>
            <a:endParaRPr lang="en-US" sz="1200" b="0" i="0" spc="0" dirty="0">
              <a:solidFill>
                <a:srgbClr val="3EAD95"/>
              </a:solidFill>
              <a:latin typeface="Arial" charset="0"/>
              <a:ea typeface="Arial" charset="0"/>
              <a:cs typeface="Arial" charset="0"/>
            </a:endParaRPr>
          </a:p>
        </p:txBody>
      </p:sp>
      <p:sp>
        <p:nvSpPr>
          <p:cNvPr id="34"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33" name="Picture 1">
            <a:extLst>
              <a:ext uri="{FF2B5EF4-FFF2-40B4-BE49-F238E27FC236}">
                <a16:creationId xmlns:a16="http://schemas.microsoft.com/office/drawing/2014/main" id="{2BDA2218-7D87-AF4C-AD55-BA91166C26C9}"/>
              </a:ext>
            </a:extLst>
          </p:cNvPr>
          <p:cNvPicPr/>
          <p:nvPr userDrawn="1"/>
        </p:nvPicPr>
        <p:blipFill rotWithShape="1">
          <a:blip r:embed="rId13"/>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440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E89F40-FFD8-4162-8D44-FEE93D51D405}"/>
              </a:ext>
            </a:extLst>
          </p:cNvPr>
          <p:cNvPicPr>
            <a:picLocks noChangeAspect="1"/>
          </p:cNvPicPr>
          <p:nvPr userDrawn="1"/>
        </p:nvPicPr>
        <p:blipFill>
          <a:blip r:embed="rId2"/>
          <a:stretch>
            <a:fillRect/>
          </a:stretch>
        </p:blipFill>
        <p:spPr>
          <a:xfrm>
            <a:off x="2943050" y="2411640"/>
            <a:ext cx="6610527" cy="2264718"/>
          </a:xfrm>
          <a:prstGeom prst="rect">
            <a:avLst/>
          </a:prstGeom>
        </p:spPr>
      </p:pic>
    </p:spTree>
    <p:extLst>
      <p:ext uri="{BB962C8B-B14F-4D97-AF65-F5344CB8AC3E}">
        <p14:creationId xmlns:p14="http://schemas.microsoft.com/office/powerpoint/2010/main" val="14250911"/>
      </p:ext>
    </p:extLst>
  </p:cSld>
  <p:clrMapOvr>
    <a:masterClrMapping/>
  </p:clrMapOvr>
  <mc:AlternateContent xmlns:mc="http://schemas.openxmlformats.org/markup-compatibility/2006" xmlns:p14="http://schemas.microsoft.com/office/powerpoint/2010/main">
    <mc:Choice Requires="p14">
      <p:transition spd="slow" p14:dur="2000" advTm="2000">
        <p:wipe dir="r"/>
      </p:transition>
    </mc:Choice>
    <mc:Fallback xmlns="">
      <p:transition spd="slow" advTm="2000">
        <p:wipe dir="r"/>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OC Dark">
    <p:spTree>
      <p:nvGrpSpPr>
        <p:cNvPr id="1" name=""/>
        <p:cNvGrpSpPr/>
        <p:nvPr/>
      </p:nvGrpSpPr>
      <p:grpSpPr>
        <a:xfrm>
          <a:off x="0" y="0"/>
          <a:ext cx="0" cy="0"/>
          <a:chOff x="0" y="0"/>
          <a:chExt cx="0" cy="0"/>
        </a:xfrm>
      </p:grpSpPr>
      <p:sp>
        <p:nvSpPr>
          <p:cNvPr id="7" name="Text Placeholder 18"/>
          <p:cNvSpPr>
            <a:spLocks noGrp="1"/>
          </p:cNvSpPr>
          <p:nvPr>
            <p:ph type="body" sz="quarter" idx="18" hasCustomPrompt="1"/>
          </p:nvPr>
        </p:nvSpPr>
        <p:spPr>
          <a:xfrm>
            <a:off x="462993" y="351455"/>
            <a:ext cx="8504027"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0B5258"/>
                </a:solidFill>
                <a:latin typeface="Arial"/>
                <a:cs typeface="Arial Black"/>
              </a:defRPr>
            </a:lvl1pPr>
          </a:lstStyle>
          <a:p>
            <a:pPr lvl="0"/>
            <a:r>
              <a:rPr lang="en-US" dirty="0"/>
              <a:t>TABLE OF CONTENTS</a:t>
            </a:r>
          </a:p>
        </p:txBody>
      </p:sp>
      <p:sp>
        <p:nvSpPr>
          <p:cNvPr id="8" name="Text Placeholder 2"/>
          <p:cNvSpPr>
            <a:spLocks noGrp="1"/>
          </p:cNvSpPr>
          <p:nvPr>
            <p:ph type="body" sz="quarter" idx="19" hasCustomPrompt="1"/>
          </p:nvPr>
        </p:nvSpPr>
        <p:spPr>
          <a:xfrm>
            <a:off x="462998" y="1304148"/>
            <a:ext cx="8214839" cy="4690255"/>
          </a:xfrm>
        </p:spPr>
        <p:txBody>
          <a:bodyPr/>
          <a:lstStyle>
            <a:lvl1pPr marL="236538" indent="-236538">
              <a:buFont typeface="Arial" charset="0"/>
              <a:buChar char="•"/>
              <a:defRPr>
                <a:solidFill>
                  <a:srgbClr val="0B525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Item 1</a:t>
            </a:r>
          </a:p>
          <a:p>
            <a:pPr lvl="0"/>
            <a:r>
              <a:rPr lang="en-US" dirty="0"/>
              <a:t>Item 2</a:t>
            </a:r>
          </a:p>
          <a:p>
            <a:pPr lvl="0"/>
            <a:r>
              <a:rPr lang="en-US" dirty="0"/>
              <a:t>Item 3</a:t>
            </a:r>
          </a:p>
        </p:txBody>
      </p:sp>
      <p:pic>
        <p:nvPicPr>
          <p:cNvPr id="9" name="Picture 8">
            <a:extLst>
              <a:ext uri="{FF2B5EF4-FFF2-40B4-BE49-F238E27FC236}">
                <a16:creationId xmlns:a16="http://schemas.microsoft.com/office/drawing/2014/main" id="{19D4B5F3-8596-C349-AD72-D12A4C329379}"/>
              </a:ext>
            </a:extLst>
          </p:cNvPr>
          <p:cNvPicPr>
            <a:picLocks noChangeAspect="1"/>
          </p:cNvPicPr>
          <p:nvPr userDrawn="1"/>
        </p:nvPicPr>
        <p:blipFill rotWithShape="1">
          <a:blip r:embed="rId2"/>
          <a:srcRect r="71468"/>
          <a:stretch/>
        </p:blipFill>
        <p:spPr>
          <a:xfrm>
            <a:off x="11377109" y="135091"/>
            <a:ext cx="703795" cy="844031"/>
          </a:xfrm>
          <a:prstGeom prst="rect">
            <a:avLst/>
          </a:prstGeom>
        </p:spPr>
      </p:pic>
    </p:spTree>
    <p:extLst>
      <p:ext uri="{BB962C8B-B14F-4D97-AF65-F5344CB8AC3E}">
        <p14:creationId xmlns:p14="http://schemas.microsoft.com/office/powerpoint/2010/main" val="20339370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OC Numbers Color Bar">
    <p:spTree>
      <p:nvGrpSpPr>
        <p:cNvPr id="1" name=""/>
        <p:cNvGrpSpPr/>
        <p:nvPr/>
      </p:nvGrpSpPr>
      <p:grpSpPr>
        <a:xfrm>
          <a:off x="0" y="0"/>
          <a:ext cx="0" cy="0"/>
          <a:chOff x="0" y="0"/>
          <a:chExt cx="0" cy="0"/>
        </a:xfrm>
      </p:grpSpPr>
      <p:sp>
        <p:nvSpPr>
          <p:cNvPr id="2" name="Oval 1"/>
          <p:cNvSpPr/>
          <p:nvPr/>
        </p:nvSpPr>
        <p:spPr>
          <a:xfrm>
            <a:off x="547657" y="1310507"/>
            <a:ext cx="574176" cy="576072"/>
          </a:xfrm>
          <a:prstGeom prst="ellipse">
            <a:avLst/>
          </a:prstGeom>
          <a:solidFill>
            <a:srgbClr val="4BFD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1</a:t>
            </a:r>
          </a:p>
        </p:txBody>
      </p:sp>
      <p:sp>
        <p:nvSpPr>
          <p:cNvPr id="11" name="Text Placeholder 18"/>
          <p:cNvSpPr>
            <a:spLocks noGrp="1"/>
          </p:cNvSpPr>
          <p:nvPr>
            <p:ph type="body" sz="quarter" idx="18" hasCustomPrompt="1"/>
          </p:nvPr>
        </p:nvSpPr>
        <p:spPr>
          <a:xfrm>
            <a:off x="462994" y="351455"/>
            <a:ext cx="10780324" cy="627667"/>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TABLE OF CONTENTS</a:t>
            </a:r>
          </a:p>
        </p:txBody>
      </p:sp>
      <p:sp>
        <p:nvSpPr>
          <p:cNvPr id="13" name="Text Placeholder 2"/>
          <p:cNvSpPr>
            <a:spLocks noGrp="1"/>
          </p:cNvSpPr>
          <p:nvPr>
            <p:ph type="body" sz="quarter" idx="20" hasCustomPrompt="1"/>
          </p:nvPr>
        </p:nvSpPr>
        <p:spPr>
          <a:xfrm>
            <a:off x="1540275" y="1310506"/>
            <a:ext cx="9703044" cy="4217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7" name="Text Placeholder 2"/>
          <p:cNvSpPr>
            <a:spLocks noGrp="1"/>
          </p:cNvSpPr>
          <p:nvPr>
            <p:ph type="body" sz="quarter" idx="22" hasCustomPrompt="1"/>
          </p:nvPr>
        </p:nvSpPr>
        <p:spPr>
          <a:xfrm>
            <a:off x="1540278" y="2323681"/>
            <a:ext cx="9703044" cy="440438"/>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4" name="Text Placeholder 2"/>
          <p:cNvSpPr>
            <a:spLocks noGrp="1"/>
          </p:cNvSpPr>
          <p:nvPr>
            <p:ph type="body" sz="quarter" idx="23" hasCustomPrompt="1"/>
          </p:nvPr>
        </p:nvSpPr>
        <p:spPr>
          <a:xfrm>
            <a:off x="1540275" y="3336854"/>
            <a:ext cx="9703044" cy="42739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5" name="Text Placeholder 2"/>
          <p:cNvSpPr>
            <a:spLocks noGrp="1"/>
          </p:cNvSpPr>
          <p:nvPr>
            <p:ph type="body" sz="quarter" idx="24" hasCustomPrompt="1"/>
          </p:nvPr>
        </p:nvSpPr>
        <p:spPr>
          <a:xfrm>
            <a:off x="1540275" y="4350027"/>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18" name="Oval 17"/>
          <p:cNvSpPr/>
          <p:nvPr/>
        </p:nvSpPr>
        <p:spPr>
          <a:xfrm>
            <a:off x="537075" y="2331619"/>
            <a:ext cx="574176" cy="576072"/>
          </a:xfrm>
          <a:prstGeom prst="ellipse">
            <a:avLst/>
          </a:prstGeom>
          <a:solidFill>
            <a:srgbClr val="00A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2</a:t>
            </a:r>
          </a:p>
        </p:txBody>
      </p:sp>
      <p:sp>
        <p:nvSpPr>
          <p:cNvPr id="19" name="Oval 18"/>
          <p:cNvSpPr/>
          <p:nvPr/>
        </p:nvSpPr>
        <p:spPr>
          <a:xfrm>
            <a:off x="547657" y="3336854"/>
            <a:ext cx="574176" cy="576072"/>
          </a:xfrm>
          <a:prstGeom prst="ellipse">
            <a:avLst/>
          </a:prstGeom>
          <a:solidFill>
            <a:srgbClr val="0E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a:t>
            </a:r>
          </a:p>
        </p:txBody>
      </p:sp>
      <p:sp>
        <p:nvSpPr>
          <p:cNvPr id="20" name="Oval 19"/>
          <p:cNvSpPr/>
          <p:nvPr/>
        </p:nvSpPr>
        <p:spPr>
          <a:xfrm>
            <a:off x="547657" y="4350027"/>
            <a:ext cx="574176" cy="576072"/>
          </a:xfrm>
          <a:prstGeom prst="ellipse">
            <a:avLst/>
          </a:prstGeom>
          <a:solidFill>
            <a:srgbClr val="0581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4</a:t>
            </a:r>
          </a:p>
        </p:txBody>
      </p:sp>
      <p:sp>
        <p:nvSpPr>
          <p:cNvPr id="26" name="Slide Number Placeholder 4"/>
          <p:cNvSpPr txBox="1">
            <a:spLocks/>
          </p:cNvSpPr>
          <p:nvPr/>
        </p:nvSpPr>
        <p:spPr>
          <a:xfrm>
            <a:off x="11176002" y="6460434"/>
            <a:ext cx="539633" cy="219766"/>
          </a:xfrm>
          <a:prstGeom prst="rect">
            <a:avLst/>
          </a:prstGeom>
        </p:spPr>
        <p:txBody>
          <a:bodyPr vert="horz" lIns="0" tIns="0" rIns="0" bIns="0" rtlCol="0" anchor="b" anchorCtr="0"/>
          <a:lstStyle>
            <a:lvl1pPr algn="r" defTabSz="309563">
              <a:defRPr sz="1000" spc="90">
                <a:solidFill>
                  <a:schemeClr val="tx1">
                    <a:tint val="75000"/>
                  </a:schemeClr>
                </a:solidFill>
                <a:latin typeface="Arial" charset="0"/>
                <a:ea typeface="Arial" charset="0"/>
                <a:cs typeface="Arial" charset="0"/>
                <a:sym typeface="FuturaStd-Book"/>
              </a:defRPr>
            </a:lvl1pPr>
            <a:lvl2pPr indent="85725" defTabSz="309563">
              <a:defRPr sz="1100" spc="90">
                <a:solidFill>
                  <a:srgbClr val="9C9E9E"/>
                </a:solidFill>
                <a:latin typeface="FuturaStd-Book"/>
                <a:ea typeface="FuturaStd-Book"/>
                <a:cs typeface="FuturaStd-Book"/>
                <a:sym typeface="FuturaStd-Book"/>
              </a:defRPr>
            </a:lvl2pPr>
            <a:lvl3pPr indent="171450" defTabSz="309563">
              <a:defRPr sz="1100" spc="90">
                <a:solidFill>
                  <a:srgbClr val="9C9E9E"/>
                </a:solidFill>
                <a:latin typeface="FuturaStd-Book"/>
                <a:ea typeface="FuturaStd-Book"/>
                <a:cs typeface="FuturaStd-Book"/>
                <a:sym typeface="FuturaStd-Book"/>
              </a:defRPr>
            </a:lvl3pPr>
            <a:lvl4pPr indent="257175" defTabSz="309563">
              <a:defRPr sz="1100" spc="90">
                <a:solidFill>
                  <a:srgbClr val="9C9E9E"/>
                </a:solidFill>
                <a:latin typeface="FuturaStd-Book"/>
                <a:ea typeface="FuturaStd-Book"/>
                <a:cs typeface="FuturaStd-Book"/>
                <a:sym typeface="FuturaStd-Book"/>
              </a:defRPr>
            </a:lvl4pPr>
            <a:lvl5pPr indent="342900" defTabSz="309563">
              <a:defRPr sz="1100" spc="90">
                <a:solidFill>
                  <a:srgbClr val="9C9E9E"/>
                </a:solidFill>
                <a:latin typeface="FuturaStd-Book"/>
                <a:ea typeface="FuturaStd-Book"/>
                <a:cs typeface="FuturaStd-Book"/>
                <a:sym typeface="FuturaStd-Book"/>
              </a:defRPr>
            </a:lvl5pPr>
            <a:lvl6pPr indent="428625" defTabSz="309563">
              <a:defRPr sz="1100" spc="90">
                <a:solidFill>
                  <a:srgbClr val="9C9E9E"/>
                </a:solidFill>
                <a:latin typeface="FuturaStd-Book"/>
                <a:ea typeface="FuturaStd-Book"/>
                <a:cs typeface="FuturaStd-Book"/>
                <a:sym typeface="FuturaStd-Book"/>
              </a:defRPr>
            </a:lvl6pPr>
            <a:lvl7pPr indent="514350" defTabSz="309563">
              <a:defRPr sz="1100" spc="90">
                <a:solidFill>
                  <a:srgbClr val="9C9E9E"/>
                </a:solidFill>
                <a:latin typeface="FuturaStd-Book"/>
                <a:ea typeface="FuturaStd-Book"/>
                <a:cs typeface="FuturaStd-Book"/>
                <a:sym typeface="FuturaStd-Book"/>
              </a:defRPr>
            </a:lvl7pPr>
            <a:lvl8pPr indent="600075" defTabSz="309563">
              <a:defRPr sz="1100" spc="90">
                <a:solidFill>
                  <a:srgbClr val="9C9E9E"/>
                </a:solidFill>
                <a:latin typeface="FuturaStd-Book"/>
                <a:ea typeface="FuturaStd-Book"/>
                <a:cs typeface="FuturaStd-Book"/>
                <a:sym typeface="FuturaStd-Book"/>
              </a:defRPr>
            </a:lvl8pPr>
            <a:lvl9pPr indent="685800" defTabSz="309563">
              <a:defRPr sz="1100" spc="90">
                <a:solidFill>
                  <a:srgbClr val="9C9E9E"/>
                </a:solidFill>
                <a:latin typeface="FuturaStd-Book"/>
                <a:ea typeface="FuturaStd-Book"/>
                <a:cs typeface="FuturaStd-Book"/>
                <a:sym typeface="FuturaStd-Book"/>
              </a:defRPr>
            </a:lvl9pPr>
          </a:lstStyle>
          <a:p>
            <a:fld id="{8B466926-FFCF-D849-BE20-83CC7D4E4416}" type="slidenum">
              <a:rPr lang="en-US" sz="1000" smtClean="0"/>
              <a:pPr/>
              <a:t>‹N°›</a:t>
            </a:fld>
            <a:endParaRPr lang="en-US" sz="1000" dirty="0"/>
          </a:p>
        </p:txBody>
      </p:sp>
      <p:sp>
        <p:nvSpPr>
          <p:cNvPr id="27" name="Text Placeholder 2"/>
          <p:cNvSpPr>
            <a:spLocks noGrp="1"/>
          </p:cNvSpPr>
          <p:nvPr>
            <p:ph type="body" sz="quarter" idx="25" hasCustomPrompt="1"/>
          </p:nvPr>
        </p:nvSpPr>
        <p:spPr>
          <a:xfrm>
            <a:off x="1540275" y="5311003"/>
            <a:ext cx="9703044" cy="422280"/>
          </a:xfrm>
        </p:spPr>
        <p:txBody>
          <a:bodyPr anchor="t" anchorCtr="0"/>
          <a:lstStyle>
            <a:lvl1pPr marL="0" indent="0">
              <a:buNone/>
              <a:defRPr>
                <a:solidFill>
                  <a:schemeClr val="tx1"/>
                </a:solidFill>
              </a:defRPr>
            </a:lvl1pPr>
          </a:lstStyle>
          <a:p>
            <a:pPr lvl="0"/>
            <a:r>
              <a:rPr lang="en-US" dirty="0"/>
              <a:t>Text</a:t>
            </a:r>
          </a:p>
          <a:p>
            <a:pPr lvl="0"/>
            <a:endParaRPr lang="en-US" dirty="0"/>
          </a:p>
          <a:p>
            <a:pPr lvl="0"/>
            <a:endParaRPr lang="en-US" dirty="0"/>
          </a:p>
        </p:txBody>
      </p:sp>
      <p:sp>
        <p:nvSpPr>
          <p:cNvPr id="28" name="Oval 27"/>
          <p:cNvSpPr/>
          <p:nvPr/>
        </p:nvSpPr>
        <p:spPr>
          <a:xfrm>
            <a:off x="547657" y="5311003"/>
            <a:ext cx="574176" cy="576072"/>
          </a:xfrm>
          <a:prstGeom prst="ellipse">
            <a:avLst/>
          </a:prstGeom>
          <a:solidFill>
            <a:srgbClr val="0C6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5</a:t>
            </a:r>
          </a:p>
        </p:txBody>
      </p:sp>
      <p:pic>
        <p:nvPicPr>
          <p:cNvPr id="29" name="Picture 1">
            <a:extLst>
              <a:ext uri="{FF2B5EF4-FFF2-40B4-BE49-F238E27FC236}">
                <a16:creationId xmlns:a16="http://schemas.microsoft.com/office/drawing/2014/main" id="{D99C038B-1214-4A41-95F9-90066846912B}"/>
              </a:ext>
            </a:extLst>
          </p:cNvPr>
          <p:cNvPicPr/>
          <p:nvPr userDrawn="1"/>
        </p:nvPicPr>
        <p:blipFill rotWithShape="1">
          <a:blip r:embed="rId2"/>
          <a:srcRect l="51202" t="41706" r="3429" b="32576"/>
          <a:stretch/>
        </p:blipFill>
        <p:spPr bwMode="auto">
          <a:xfrm>
            <a:off x="393701"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06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Slide Dark w/Subtitl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2169"/>
          <a:stretch/>
        </p:blipFill>
        <p:spPr>
          <a:xfrm>
            <a:off x="13163" y="3"/>
            <a:ext cx="12318880" cy="6857998"/>
          </a:xfrm>
          <a:prstGeom prst="rect">
            <a:avLst/>
          </a:prstGeom>
        </p:spPr>
      </p:pic>
      <p:sp>
        <p:nvSpPr>
          <p:cNvPr id="4" name="Text Placeholder 10"/>
          <p:cNvSpPr>
            <a:spLocks noGrp="1"/>
          </p:cNvSpPr>
          <p:nvPr>
            <p:ph type="body" sz="quarter" idx="13" hasCustomPrompt="1"/>
          </p:nvPr>
        </p:nvSpPr>
        <p:spPr>
          <a:xfrm>
            <a:off x="473505"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chemeClr val="bg1"/>
                </a:solidFill>
                <a:effectLst/>
                <a:latin typeface="Arial" charset="0"/>
                <a:ea typeface="Arial" charset="0"/>
                <a:cs typeface="Arial" charset="0"/>
              </a:defRPr>
            </a:lvl1pPr>
          </a:lstStyle>
          <a:p>
            <a:pPr lvl="0"/>
            <a:r>
              <a:rPr lang="en-US" dirty="0"/>
              <a:t>SECTION DIVIDER TITLE</a:t>
            </a:r>
          </a:p>
        </p:txBody>
      </p:sp>
      <p:sp>
        <p:nvSpPr>
          <p:cNvPr id="5" name="Text Placeholder 18"/>
          <p:cNvSpPr>
            <a:spLocks noGrp="1"/>
          </p:cNvSpPr>
          <p:nvPr>
            <p:ph type="body" sz="quarter" idx="20" hasCustomPrompt="1"/>
          </p:nvPr>
        </p:nvSpPr>
        <p:spPr>
          <a:xfrm>
            <a:off x="473505" y="3364280"/>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chemeClr val="bg1"/>
                </a:solidFill>
                <a:effectLst/>
                <a:latin typeface="Arial"/>
                <a:cs typeface="Arial Black"/>
              </a:defRPr>
            </a:lvl1pPr>
          </a:lstStyle>
          <a:p>
            <a:pPr lvl="0"/>
            <a:r>
              <a:rPr lang="en-US" dirty="0"/>
              <a:t>Page Subtitle Goes Here</a:t>
            </a:r>
          </a:p>
        </p:txBody>
      </p:sp>
      <p:pic>
        <p:nvPicPr>
          <p:cNvPr id="6" name="Picture 5">
            <a:extLst>
              <a:ext uri="{FF2B5EF4-FFF2-40B4-BE49-F238E27FC236}">
                <a16:creationId xmlns:a16="http://schemas.microsoft.com/office/drawing/2014/main" id="{41558DD7-473D-D842-A3BB-07D455CEBDE6}"/>
              </a:ext>
            </a:extLst>
          </p:cNvPr>
          <p:cNvPicPr>
            <a:picLocks noChangeAspect="1"/>
          </p:cNvPicPr>
          <p:nvPr userDrawn="1"/>
        </p:nvPicPr>
        <p:blipFill rotWithShape="1">
          <a:blip r:embed="rId3"/>
          <a:srcRect r="71468"/>
          <a:stretch/>
        </p:blipFill>
        <p:spPr>
          <a:xfrm>
            <a:off x="11377109" y="135091"/>
            <a:ext cx="703795" cy="844031"/>
          </a:xfrm>
          <a:prstGeom prst="rect">
            <a:avLst/>
          </a:prstGeom>
        </p:spPr>
      </p:pic>
    </p:spTree>
    <p:extLst>
      <p:ext uri="{BB962C8B-B14F-4D97-AF65-F5344CB8AC3E}">
        <p14:creationId xmlns:p14="http://schemas.microsoft.com/office/powerpoint/2010/main" val="2635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White w/Subtitle">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473505" y="2883244"/>
            <a:ext cx="8357459" cy="469768"/>
          </a:xfrm>
          <a:prstGeom prst="rect">
            <a:avLst/>
          </a:prstGeom>
          <a:effectLst/>
        </p:spPr>
        <p:txBody>
          <a:bodyPr vert="horz" lIns="34290" tIns="17145" rIns="34290" bIns="17145">
            <a:noAutofit/>
          </a:bodyPr>
          <a:lstStyle>
            <a:lvl1pPr marL="0" indent="0">
              <a:buNone/>
              <a:defRPr sz="3200" b="1" i="0" kern="0" cap="none" spc="0" baseline="0">
                <a:solidFill>
                  <a:srgbClr val="3EAD95"/>
                </a:solidFill>
                <a:effectLst/>
                <a:latin typeface="Arial" charset="0"/>
                <a:ea typeface="Arial" charset="0"/>
                <a:cs typeface="Arial" charset="0"/>
              </a:defRPr>
            </a:lvl1pPr>
          </a:lstStyle>
          <a:p>
            <a:pPr lvl="0"/>
            <a:r>
              <a:rPr lang="en-US" dirty="0"/>
              <a:t>SECTION DIVIDER TITLE</a:t>
            </a:r>
          </a:p>
        </p:txBody>
      </p:sp>
      <p:sp>
        <p:nvSpPr>
          <p:cNvPr id="8" name="Text Placeholder 18"/>
          <p:cNvSpPr>
            <a:spLocks noGrp="1"/>
          </p:cNvSpPr>
          <p:nvPr>
            <p:ph type="body" sz="quarter" idx="20" hasCustomPrompt="1"/>
          </p:nvPr>
        </p:nvSpPr>
        <p:spPr>
          <a:xfrm>
            <a:off x="473505" y="3364280"/>
            <a:ext cx="8357459" cy="433365"/>
          </a:xfrm>
          <a:prstGeom prst="rect">
            <a:avLst/>
          </a:prstGeom>
          <a:effectLst/>
        </p:spPr>
        <p:txBody>
          <a:bodyPr vert="horz" lIns="0" tIns="0" rIns="0" bIns="0">
            <a:noAutofit/>
          </a:bodyPr>
          <a:lstStyle>
            <a:lvl1pPr marL="0" indent="0">
              <a:lnSpc>
                <a:spcPct val="100000"/>
              </a:lnSpc>
              <a:spcBef>
                <a:spcPts val="0"/>
              </a:spcBef>
              <a:buNone/>
              <a:defRPr sz="2400" b="0" i="0" cap="none" spc="0" baseline="0">
                <a:solidFill>
                  <a:srgbClr val="0B5258"/>
                </a:solidFill>
                <a:effectLst/>
                <a:latin typeface="Arial"/>
                <a:cs typeface="Arial Black"/>
              </a:defRPr>
            </a:lvl1pPr>
          </a:lstStyle>
          <a:p>
            <a:pPr lvl="0"/>
            <a:r>
              <a:rPr lang="en-US" dirty="0"/>
              <a:t>Page Subtitle Goes Here</a:t>
            </a:r>
          </a:p>
        </p:txBody>
      </p:sp>
      <p:pic>
        <p:nvPicPr>
          <p:cNvPr id="5" name="Picture 4">
            <a:extLst>
              <a:ext uri="{FF2B5EF4-FFF2-40B4-BE49-F238E27FC236}">
                <a16:creationId xmlns:a16="http://schemas.microsoft.com/office/drawing/2014/main" id="{1505FC10-D910-554D-BB3D-09AA6FBE40F3}"/>
              </a:ext>
            </a:extLst>
          </p:cNvPr>
          <p:cNvPicPr>
            <a:picLocks noChangeAspect="1"/>
          </p:cNvPicPr>
          <p:nvPr userDrawn="1"/>
        </p:nvPicPr>
        <p:blipFill rotWithShape="1">
          <a:blip r:embed="rId2"/>
          <a:srcRect r="71468"/>
          <a:stretch/>
        </p:blipFill>
        <p:spPr>
          <a:xfrm>
            <a:off x="11377109" y="159805"/>
            <a:ext cx="703795" cy="844031"/>
          </a:xfrm>
          <a:prstGeom prst="rect">
            <a:avLst/>
          </a:prstGeom>
        </p:spPr>
      </p:pic>
    </p:spTree>
    <p:extLst>
      <p:ext uri="{BB962C8B-B14F-4D97-AF65-F5344CB8AC3E}">
        <p14:creationId xmlns:p14="http://schemas.microsoft.com/office/powerpoint/2010/main" val="1880114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hoto A w/Sub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A19FDF-D161-3E4A-BA93-B4ABFF7950B4}"/>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sharpenSoften amount="-32000"/>
                    </a14:imgEffect>
                    <a14:imgEffect>
                      <a14:colorTemperature colorTemp="5953"/>
                    </a14:imgEffect>
                    <a14:imgEffect>
                      <a14:saturation sat="0"/>
                    </a14:imgEffect>
                  </a14:imgLayer>
                </a14:imgProps>
              </a:ext>
            </a:extLst>
          </a:blip>
          <a:srcRect b="7215"/>
          <a:stretch/>
        </p:blipFill>
        <p:spPr>
          <a:xfrm>
            <a:off x="-89587" y="-1067578"/>
            <a:ext cx="12281587" cy="8103378"/>
          </a:xfrm>
          <a:prstGeom prst="rect">
            <a:avLst/>
          </a:prstGeom>
          <a:solidFill>
            <a:schemeClr val="tx2"/>
          </a:solidFill>
        </p:spPr>
      </p:pic>
      <p:sp>
        <p:nvSpPr>
          <p:cNvPr id="9" name="Text Placeholder 10"/>
          <p:cNvSpPr>
            <a:spLocks noGrp="1"/>
          </p:cNvSpPr>
          <p:nvPr>
            <p:ph type="body" sz="quarter" idx="12" hasCustomPrompt="1"/>
          </p:nvPr>
        </p:nvSpPr>
        <p:spPr>
          <a:xfrm>
            <a:off x="3646618" y="2875008"/>
            <a:ext cx="8126084" cy="477795"/>
          </a:xfrm>
          <a:prstGeom prst="rect">
            <a:avLst/>
          </a:prstGeom>
          <a:effectLst>
            <a:outerShdw blurRad="177800" dist="38100" dir="2700000" sx="112000" sy="112000" algn="tl" rotWithShape="0">
              <a:prstClr val="black">
                <a:alpha val="33000"/>
              </a:prstClr>
            </a:outerShdw>
          </a:effectLst>
        </p:spPr>
        <p:txBody>
          <a:bodyPr vert="horz" lIns="34290" tIns="17145" rIns="34290" bIns="17145">
            <a:noAutofit/>
          </a:bodyPr>
          <a:lstStyle>
            <a:lvl1pPr marL="0" indent="0">
              <a:buNone/>
              <a:defRPr sz="3200" b="1" i="0" kern="0" cap="none" spc="0" baseline="0">
                <a:solidFill>
                  <a:schemeClr val="bg1"/>
                </a:solidFill>
                <a:effectLst>
                  <a:outerShdw blurRad="266700" dist="38100" dir="2700000" algn="tl" rotWithShape="0">
                    <a:prstClr val="black">
                      <a:alpha val="40000"/>
                    </a:prstClr>
                  </a:outerShdw>
                </a:effectLst>
                <a:latin typeface="Arial" charset="0"/>
                <a:ea typeface="Arial" charset="0"/>
                <a:cs typeface="Arial" charset="0"/>
              </a:defRPr>
            </a:lvl1pPr>
          </a:lstStyle>
          <a:p>
            <a:pPr lvl="0"/>
            <a:r>
              <a:rPr lang="en-US" dirty="0"/>
              <a:t>SECTION DIVIDER TITLE</a:t>
            </a:r>
          </a:p>
        </p:txBody>
      </p:sp>
      <p:sp>
        <p:nvSpPr>
          <p:cNvPr id="4" name="Text Placeholder 18"/>
          <p:cNvSpPr>
            <a:spLocks noGrp="1"/>
          </p:cNvSpPr>
          <p:nvPr>
            <p:ph type="body" sz="quarter" idx="20" hasCustomPrompt="1"/>
          </p:nvPr>
        </p:nvSpPr>
        <p:spPr>
          <a:xfrm>
            <a:off x="3646618" y="3364069"/>
            <a:ext cx="8126084" cy="483003"/>
          </a:xfrm>
          <a:prstGeom prst="rect">
            <a:avLst/>
          </a:prstGeom>
          <a:effectLst>
            <a:outerShdw blurRad="177800" dist="38100" dir="2700000" sx="112000" sy="112000" algn="tl" rotWithShape="0">
              <a:prstClr val="black">
                <a:alpha val="33000"/>
              </a:prstClr>
            </a:outerShdw>
          </a:effectLst>
        </p:spPr>
        <p:txBody>
          <a:bodyPr vert="horz" lIns="0" tIns="0" rIns="0" bIns="0">
            <a:normAutofit/>
          </a:bodyPr>
          <a:lstStyle>
            <a:lvl1pPr marL="0" indent="0">
              <a:lnSpc>
                <a:spcPct val="100000"/>
              </a:lnSpc>
              <a:spcBef>
                <a:spcPts val="0"/>
              </a:spcBef>
              <a:buNone/>
              <a:defRPr sz="2400" b="0" i="0" cap="none" spc="0" baseline="0">
                <a:solidFill>
                  <a:schemeClr val="bg1"/>
                </a:solidFill>
                <a:effectLst>
                  <a:outerShdw blurRad="50800" dist="38100" dir="2700000" algn="tl" rotWithShape="0">
                    <a:prstClr val="black">
                      <a:alpha val="40000"/>
                    </a:prstClr>
                  </a:outerShdw>
                </a:effectLst>
                <a:latin typeface="Arial"/>
                <a:cs typeface="Arial Black"/>
              </a:defRPr>
            </a:lvl1pPr>
          </a:lstStyle>
          <a:p>
            <a:pPr lvl="0"/>
            <a:r>
              <a:rPr lang="en-US" dirty="0"/>
              <a:t>Page Subtitle Goes Here</a:t>
            </a:r>
          </a:p>
        </p:txBody>
      </p:sp>
    </p:spTree>
    <p:extLst>
      <p:ext uri="{BB962C8B-B14F-4D97-AF65-F5344CB8AC3E}">
        <p14:creationId xmlns:p14="http://schemas.microsoft.com/office/powerpoint/2010/main" val="295472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A Color Bar">
    <p:spTree>
      <p:nvGrpSpPr>
        <p:cNvPr id="1" name=""/>
        <p:cNvGrpSpPr/>
        <p:nvPr/>
      </p:nvGrpSpPr>
      <p:grpSpPr>
        <a:xfrm>
          <a:off x="0" y="0"/>
          <a:ext cx="0" cy="0"/>
          <a:chOff x="0" y="0"/>
          <a:chExt cx="0" cy="0"/>
        </a:xfrm>
      </p:grpSpPr>
      <p:sp>
        <p:nvSpPr>
          <p:cNvPr id="8" name="Text Placeholder 18"/>
          <p:cNvSpPr>
            <a:spLocks noGrp="1"/>
          </p:cNvSpPr>
          <p:nvPr>
            <p:ph type="body" sz="quarter" idx="18" hasCustomPrompt="1"/>
          </p:nvPr>
        </p:nvSpPr>
        <p:spPr>
          <a:xfrm>
            <a:off x="462993" y="351452"/>
            <a:ext cx="11252691" cy="332688"/>
          </a:xfrm>
          <a:prstGeom prst="rect">
            <a:avLst/>
          </a:prstGeom>
        </p:spPr>
        <p:txBody>
          <a:bodyPr vert="horz" lIns="0" tIns="0" rIns="0" bIns="0">
            <a:normAutofit/>
          </a:bodyPr>
          <a:lstStyle>
            <a:lvl1pPr marL="0" indent="0">
              <a:lnSpc>
                <a:spcPct val="100000"/>
              </a:lnSpc>
              <a:spcBef>
                <a:spcPts val="0"/>
              </a:spcBef>
              <a:buNone/>
              <a:defRPr sz="2400" b="1" i="0" cap="none" spc="0" baseline="0">
                <a:solidFill>
                  <a:srgbClr val="3EAD95"/>
                </a:solidFill>
                <a:latin typeface="Arial"/>
                <a:cs typeface="Arial Black"/>
              </a:defRPr>
            </a:lvl1pPr>
          </a:lstStyle>
          <a:p>
            <a:pPr lvl="0"/>
            <a:r>
              <a:rPr lang="en-US" dirty="0"/>
              <a:t>Page Title Goes Here</a:t>
            </a:r>
          </a:p>
        </p:txBody>
      </p:sp>
      <p:sp>
        <p:nvSpPr>
          <p:cNvPr id="3" name="Text Placeholder 2"/>
          <p:cNvSpPr>
            <a:spLocks noGrp="1"/>
          </p:cNvSpPr>
          <p:nvPr>
            <p:ph type="body" sz="quarter" idx="19"/>
          </p:nvPr>
        </p:nvSpPr>
        <p:spPr>
          <a:xfrm>
            <a:off x="462996" y="1304144"/>
            <a:ext cx="11267187" cy="4690256"/>
          </a:xfrm>
        </p:spPr>
        <p:txBody>
          <a:bodyPr/>
          <a:lstStyle>
            <a:lvl1pPr marL="236538" indent="-236538">
              <a:buFont typeface="Arial" panose="020B0604020202020204" pitchFamily="34" charset="0"/>
              <a:buChar char="•"/>
              <a:defRPr>
                <a:solidFill>
                  <a:schemeClr val="tx1"/>
                </a:solidFill>
              </a:defRPr>
            </a:lvl1pPr>
            <a:lvl2pPr marL="628650" indent="-171450">
              <a:buFont typeface="Arial" panose="020B0604020202020204" pitchFamily="34" charset="0"/>
              <a:buChar char="•"/>
              <a:defRPr>
                <a:solidFill>
                  <a:schemeClr val="tx1"/>
                </a:solidFill>
              </a:defRPr>
            </a:lvl2pPr>
            <a:lvl3pPr marL="1085850" indent="-171450">
              <a:buFont typeface="Arial" panose="020B0604020202020204" pitchFamily="34" charset="0"/>
              <a:buChar char="•"/>
              <a:defRPr>
                <a:solidFill>
                  <a:schemeClr val="tx1"/>
                </a:solidFill>
              </a:defRPr>
            </a:lvl3pPr>
            <a:lvl4pPr marL="1543050" indent="-171450">
              <a:buFont typeface="Arial" panose="020B0604020202020204" pitchFamily="34" charset="0"/>
              <a:buChar char="•"/>
              <a:defRPr>
                <a:solidFill>
                  <a:schemeClr val="tx1"/>
                </a:solidFill>
              </a:defRPr>
            </a:lvl4pPr>
            <a:lvl5pPr marL="2000250" indent="-1714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p:cNvSpPr>
            <a:spLocks noGrp="1"/>
          </p:cNvSpPr>
          <p:nvPr>
            <p:ph type="body" sz="quarter" idx="20" hasCustomPrompt="1"/>
          </p:nvPr>
        </p:nvSpPr>
        <p:spPr>
          <a:xfrm>
            <a:off x="462993" y="721847"/>
            <a:ext cx="11267187" cy="257275"/>
          </a:xfrm>
          <a:prstGeom prst="rect">
            <a:avLst/>
          </a:prstGeom>
        </p:spPr>
        <p:txBody>
          <a:bodyPr vert="horz" lIns="0" tIns="0" rIns="0" bIns="0">
            <a:normAutofit/>
          </a:bodyPr>
          <a:lstStyle>
            <a:lvl1pPr marL="0" indent="0">
              <a:lnSpc>
                <a:spcPct val="100000"/>
              </a:lnSpc>
              <a:spcBef>
                <a:spcPts val="0"/>
              </a:spcBef>
              <a:buNone/>
              <a:defRPr sz="1800" b="0" i="0" cap="none" spc="0" baseline="0">
                <a:solidFill>
                  <a:srgbClr val="085157"/>
                </a:solidFill>
                <a:latin typeface="Arial"/>
                <a:cs typeface="Arial Black"/>
              </a:defRPr>
            </a:lvl1pPr>
          </a:lstStyle>
          <a:p>
            <a:pPr lvl="0"/>
            <a:r>
              <a:rPr lang="en-US" dirty="0"/>
              <a:t>Page Subtitle Goes Here</a:t>
            </a:r>
          </a:p>
        </p:txBody>
      </p:sp>
      <p:sp>
        <p:nvSpPr>
          <p:cNvPr id="9"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16" name="Picture 1">
            <a:extLst>
              <a:ext uri="{FF2B5EF4-FFF2-40B4-BE49-F238E27FC236}">
                <a16:creationId xmlns:a16="http://schemas.microsoft.com/office/drawing/2014/main" id="{D99C038B-1214-4A41-95F9-90066846912B}"/>
              </a:ext>
            </a:extLst>
          </p:cNvPr>
          <p:cNvPicPr/>
          <p:nvPr userDrawn="1"/>
        </p:nvPicPr>
        <p:blipFill rotWithShape="1">
          <a:blip r:embed="rId2"/>
          <a:srcRect l="51202" t="41706" r="3429" b="32576"/>
          <a:stretch/>
        </p:blipFill>
        <p:spPr bwMode="auto">
          <a:xfrm>
            <a:off x="461223" y="6324097"/>
            <a:ext cx="1416051" cy="393700"/>
          </a:xfrm>
          <a:prstGeom prst="rect">
            <a:avLst/>
          </a:prstGeom>
          <a:ln>
            <a:noFill/>
          </a:ln>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225DC04A-FBAC-4840-B9F1-85BAED5C36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4855" y="6175418"/>
            <a:ext cx="664045" cy="664045"/>
          </a:xfrm>
          <a:prstGeom prst="rect">
            <a:avLst/>
          </a:prstGeom>
        </p:spPr>
      </p:pic>
    </p:spTree>
    <p:extLst>
      <p:ext uri="{BB962C8B-B14F-4D97-AF65-F5344CB8AC3E}">
        <p14:creationId xmlns:p14="http://schemas.microsoft.com/office/powerpoint/2010/main" val="13699838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20" y="351454"/>
            <a:ext cx="11248715" cy="62766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6921" y="1304144"/>
            <a:ext cx="11248712" cy="469025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11176002" y="6460434"/>
            <a:ext cx="539633" cy="219766"/>
          </a:xfrm>
          <a:prstGeom prst="rect">
            <a:avLst/>
          </a:prstGeom>
        </p:spPr>
        <p:txBody>
          <a:bodyPr vert="horz" lIns="0" tIns="0" rIns="0" bIns="0" rtlCol="0" anchor="b" anchorCtr="0"/>
          <a:lstStyle>
            <a:lvl1pPr algn="r">
              <a:defRPr sz="1000" spc="0">
                <a:solidFill>
                  <a:schemeClr val="tx1">
                    <a:tint val="75000"/>
                  </a:schemeClr>
                </a:solidFill>
                <a:latin typeface="Arial" charset="0"/>
                <a:ea typeface="Arial" charset="0"/>
                <a:cs typeface="Arial" charset="0"/>
              </a:defRPr>
            </a:lvl1pPr>
          </a:lstStyle>
          <a:p>
            <a:fld id="{8B466926-FFCF-D849-BE20-83CC7D4E4416}" type="slidenum">
              <a:rPr lang="en-US" smtClean="0"/>
              <a:pPr/>
              <a:t>‹N°›</a:t>
            </a:fld>
            <a:endParaRPr lang="en-US" dirty="0"/>
          </a:p>
        </p:txBody>
      </p:sp>
      <p:pic>
        <p:nvPicPr>
          <p:cNvPr id="7" name="Picture 1">
            <a:extLst>
              <a:ext uri="{FF2B5EF4-FFF2-40B4-BE49-F238E27FC236}">
                <a16:creationId xmlns:a16="http://schemas.microsoft.com/office/drawing/2014/main" id="{135DAEE4-4F58-B94A-B71D-94651153E04C}"/>
              </a:ext>
            </a:extLst>
          </p:cNvPr>
          <p:cNvPicPr/>
          <p:nvPr userDrawn="1"/>
        </p:nvPicPr>
        <p:blipFill rotWithShape="1">
          <a:blip r:embed="rId33"/>
          <a:srcRect l="51202" t="41706" r="3429" b="32576"/>
          <a:stretch/>
        </p:blipFill>
        <p:spPr bwMode="auto">
          <a:xfrm>
            <a:off x="393701" y="6316519"/>
            <a:ext cx="1292225" cy="38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428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802" r:id="rId4"/>
    <p:sldLayoutId id="2147483789" r:id="rId5"/>
    <p:sldLayoutId id="2147483678" r:id="rId6"/>
    <p:sldLayoutId id="2147483680" r:id="rId7"/>
    <p:sldLayoutId id="2147483682" r:id="rId8"/>
    <p:sldLayoutId id="2147483767" r:id="rId9"/>
    <p:sldLayoutId id="2147483806" r:id="rId10"/>
    <p:sldLayoutId id="2147483790" r:id="rId11"/>
    <p:sldLayoutId id="2147483791" r:id="rId12"/>
    <p:sldLayoutId id="2147483792" r:id="rId13"/>
    <p:sldLayoutId id="2147483793" r:id="rId14"/>
    <p:sldLayoutId id="2147483803" r:id="rId15"/>
    <p:sldLayoutId id="2147483768" r:id="rId16"/>
    <p:sldLayoutId id="2147483696" r:id="rId17"/>
    <p:sldLayoutId id="2147483769" r:id="rId18"/>
    <p:sldLayoutId id="2147483770" r:id="rId19"/>
    <p:sldLayoutId id="2147483700" r:id="rId20"/>
    <p:sldLayoutId id="2147483771" r:id="rId21"/>
    <p:sldLayoutId id="2147483772" r:id="rId22"/>
    <p:sldLayoutId id="2147483773" r:id="rId23"/>
    <p:sldLayoutId id="2147483807" r:id="rId24"/>
    <p:sldLayoutId id="2147483785" r:id="rId25"/>
    <p:sldLayoutId id="2147483786" r:id="rId26"/>
    <p:sldLayoutId id="2147483787" r:id="rId27"/>
    <p:sldLayoutId id="2147483737" r:id="rId28"/>
    <p:sldLayoutId id="2147483766" r:id="rId29"/>
    <p:sldLayoutId id="2147483788" r:id="rId30"/>
    <p:sldLayoutId id="2147483801" r:id="rId31"/>
  </p:sldLayoutIdLst>
  <p:hf hdr="0" ftr="0" dt="0"/>
  <p:txStyles>
    <p:titleStyle>
      <a:lvl1pPr algn="l" defTabSz="457200" rtl="0" eaLnBrk="1" latinLnBrk="0" hangingPunct="1">
        <a:spcBef>
          <a:spcPct val="0"/>
        </a:spcBef>
        <a:buNone/>
        <a:defRPr sz="2400" b="1" i="0" kern="1200" cap="none" spc="0" baseline="0">
          <a:solidFill>
            <a:srgbClr val="3EAD95"/>
          </a:solidFill>
          <a:latin typeface="Arial" charset="0"/>
          <a:ea typeface="Arial" charset="0"/>
          <a:cs typeface="Arial" charset="0"/>
        </a:defRPr>
      </a:lvl1pPr>
    </p:titleStyle>
    <p:body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tiff"/><Relationship Id="rId3" Type="http://schemas.openxmlformats.org/officeDocument/2006/relationships/hyperlink" Target="https://www.facebook.com/Harris-Interactive-France-123849054376099/" TargetMode="External"/><Relationship Id="rId7" Type="http://schemas.openxmlformats.org/officeDocument/2006/relationships/image" Target="../media/image28.png"/><Relationship Id="rId12" Type="http://schemas.openxmlformats.org/officeDocument/2006/relationships/hyperlink" Target="mailto:phbartoli@harrisinteractive.fr" TargetMode="External"/><Relationship Id="rId2" Type="http://schemas.openxmlformats.org/officeDocument/2006/relationships/hyperlink" Target="http://www.harris-interactive.fr/" TargetMode="External"/><Relationship Id="rId1" Type="http://schemas.openxmlformats.org/officeDocument/2006/relationships/slideLayout" Target="../slideLayouts/slideLayout1.xml"/><Relationship Id="rId6" Type="http://schemas.openxmlformats.org/officeDocument/2006/relationships/hyperlink" Target="http://click.sales.harrisinteractive.com/?ju=fe231778746d0675711372&amp;ls=fdbc15747660067c701d757c6c&amp;m=fef51674726302&amp;l=fe511578736101797d1d&amp;s=fdfe15727466057b7c1c7076&amp;jb=ffcf14&amp;t=#_blank" TargetMode="External"/><Relationship Id="rId11" Type="http://schemas.openxmlformats.org/officeDocument/2006/relationships/hyperlink" Target="mailto:jdlevy@harrisinteractive.fr" TargetMode="External"/><Relationship Id="rId5" Type="http://schemas.openxmlformats.org/officeDocument/2006/relationships/hyperlink" Target="https://mobile.twitter.com/harrisint_fr" TargetMode="External"/><Relationship Id="rId10" Type="http://schemas.openxmlformats.org/officeDocument/2006/relationships/image" Target="../media/image31.png"/><Relationship Id="rId4" Type="http://schemas.openxmlformats.org/officeDocument/2006/relationships/hyperlink" Target="https://twitter.com/harrisint_fr" TargetMode="External"/><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DCCD9B1-6F2F-449F-8AD6-5A25B4AF3183}"/>
              </a:ext>
            </a:extLst>
          </p:cNvPr>
          <p:cNvSpPr>
            <a:spLocks noGrp="1"/>
          </p:cNvSpPr>
          <p:nvPr>
            <p:ph type="body" sz="quarter" idx="11"/>
          </p:nvPr>
        </p:nvSpPr>
        <p:spPr>
          <a:xfrm>
            <a:off x="450433" y="2643903"/>
            <a:ext cx="11351041" cy="1758890"/>
          </a:xfrm>
        </p:spPr>
        <p:txBody>
          <a:bodyPr>
            <a:noAutofit/>
          </a:bodyPr>
          <a:lstStyle/>
          <a:p>
            <a:pPr marL="288290" marR="288290">
              <a:spcAft>
                <a:spcPts val="0"/>
              </a:spcAft>
            </a:pPr>
            <a:r>
              <a:rPr lang="fr-FR" sz="3200" dirty="0">
                <a:solidFill>
                  <a:srgbClr val="0B5258"/>
                </a:solidFill>
                <a:latin typeface="Arial" panose="020B0604020202020204" pitchFamily="34" charset="0"/>
                <a:ea typeface="Times New Roman" panose="02020603050405020304" pitchFamily="18" charset="0"/>
                <a:cs typeface="Times New Roman" panose="02020603050405020304" pitchFamily="18" charset="0"/>
              </a:rPr>
              <a:t>Présidentielle 2022</a:t>
            </a:r>
            <a:endParaRPr lang="fr-FR" sz="32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8290" marR="288290">
              <a:spcAft>
                <a:spcPts val="0"/>
              </a:spcAft>
            </a:pPr>
            <a:endParaRPr lang="fr-FR" sz="20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288290" marR="288290">
              <a:spcAft>
                <a:spcPts val="0"/>
              </a:spcAft>
            </a:pPr>
            <a:r>
              <a:rPr lang="fr-FR" sz="2800" dirty="0">
                <a:solidFill>
                  <a:srgbClr val="0DA193"/>
                </a:solidFill>
                <a:latin typeface="Arial" panose="020B0604020202020204" pitchFamily="34" charset="0"/>
                <a:ea typeface="Times New Roman" panose="02020603050405020304" pitchFamily="18" charset="0"/>
                <a:cs typeface="Times New Roman" panose="02020603050405020304" pitchFamily="18" charset="0"/>
              </a:rPr>
              <a:t>Les candidats face à la défiance des Français</a:t>
            </a:r>
          </a:p>
        </p:txBody>
      </p:sp>
      <p:sp>
        <p:nvSpPr>
          <p:cNvPr id="3" name="Rectangle 2">
            <a:extLst>
              <a:ext uri="{FF2B5EF4-FFF2-40B4-BE49-F238E27FC236}">
                <a16:creationId xmlns:a16="http://schemas.microsoft.com/office/drawing/2014/main" id="{83FEF3FA-E565-418C-983B-0D26ADBB238D}"/>
              </a:ext>
            </a:extLst>
          </p:cNvPr>
          <p:cNvSpPr/>
          <p:nvPr/>
        </p:nvSpPr>
        <p:spPr>
          <a:xfrm>
            <a:off x="658343" y="5260433"/>
            <a:ext cx="1417376" cy="338554"/>
          </a:xfrm>
          <a:prstGeom prst="rect">
            <a:avLst/>
          </a:prstGeom>
        </p:spPr>
        <p:txBody>
          <a:bodyPr wrap="none">
            <a:spAutoFit/>
          </a:bodyPr>
          <a:lstStyle/>
          <a:p>
            <a:r>
              <a:rPr lang="fr-FR" sz="1600" b="1" dirty="0"/>
              <a:t>9 mars 2022 </a:t>
            </a:r>
          </a:p>
        </p:txBody>
      </p:sp>
      <p:pic>
        <p:nvPicPr>
          <p:cNvPr id="9" name="Image 8">
            <a:extLst>
              <a:ext uri="{FF2B5EF4-FFF2-40B4-BE49-F238E27FC236}">
                <a16:creationId xmlns:a16="http://schemas.microsoft.com/office/drawing/2014/main" id="{BE384BD7-7869-4913-BD88-8A25E6F6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274" y="101600"/>
            <a:ext cx="1610743" cy="1610743"/>
          </a:xfrm>
          <a:prstGeom prst="rect">
            <a:avLst/>
          </a:prstGeom>
        </p:spPr>
      </p:pic>
    </p:spTree>
    <p:extLst>
      <p:ext uri="{BB962C8B-B14F-4D97-AF65-F5344CB8AC3E}">
        <p14:creationId xmlns:p14="http://schemas.microsoft.com/office/powerpoint/2010/main" val="224024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B4FB87-380C-46B1-BC02-509EE70F653A}"/>
              </a:ext>
            </a:extLst>
          </p:cNvPr>
          <p:cNvSpPr>
            <a:spLocks noGrp="1"/>
          </p:cNvSpPr>
          <p:nvPr>
            <p:ph type="body" sz="quarter" idx="18"/>
          </p:nvPr>
        </p:nvSpPr>
        <p:spPr>
          <a:xfrm>
            <a:off x="462993" y="351455"/>
            <a:ext cx="9119157" cy="627667"/>
          </a:xfrm>
        </p:spPr>
        <p:txBody>
          <a:bodyPr>
            <a:normAutofit fontScale="92500" lnSpcReduction="10000"/>
          </a:bodyPr>
          <a:lstStyle/>
          <a:p>
            <a:r>
              <a:rPr lang="fr-FR" dirty="0"/>
              <a:t>La confiance envers l’Etat, les collectivités et l’Union européenne : la prime à la proximité avec ses administrés</a:t>
            </a:r>
          </a:p>
        </p:txBody>
      </p:sp>
      <p:sp>
        <p:nvSpPr>
          <p:cNvPr id="3" name="Espace réservé du texte 2">
            <a:extLst>
              <a:ext uri="{FF2B5EF4-FFF2-40B4-BE49-F238E27FC236}">
                <a16:creationId xmlns:a16="http://schemas.microsoft.com/office/drawing/2014/main" id="{D82070D9-C4C9-4FB0-A437-D56F51E7E6DF}"/>
              </a:ext>
            </a:extLst>
          </p:cNvPr>
          <p:cNvSpPr>
            <a:spLocks noGrp="1"/>
          </p:cNvSpPr>
          <p:nvPr>
            <p:ph type="body" sz="quarter" idx="19"/>
          </p:nvPr>
        </p:nvSpPr>
        <p:spPr>
          <a:xfrm>
            <a:off x="462998" y="1304148"/>
            <a:ext cx="10547902" cy="4690255"/>
          </a:xfrm>
        </p:spPr>
        <p:txBody>
          <a:bodyPr>
            <a:normAutofit lnSpcReduction="10000"/>
          </a:bodyPr>
          <a:lstStyle/>
          <a:p>
            <a:pPr marL="216000" algn="just">
              <a:spcAft>
                <a:spcPts val="600"/>
              </a:spcAft>
            </a:pPr>
            <a:r>
              <a:rPr lang="fr-FR" dirty="0"/>
              <a:t>Au cours de ces différentes enquêtes les collectivités locales ont souvent été les institutions présentant le niveau de confiance le plus élevé de la part des Français pour faire face aux différents enjeux qui se posaient. </a:t>
            </a:r>
          </a:p>
          <a:p>
            <a:pPr marL="216000" algn="just">
              <a:spcAft>
                <a:spcPts val="600"/>
              </a:spcAft>
            </a:pPr>
            <a:r>
              <a:rPr lang="fr-FR" dirty="0"/>
              <a:t>En comparaison avec la confiance exprimée envers l’Etat, et plus encore envers l’Union européenne, il apparait assez nettement que la proximité dont bénéficient les collectivités locales avec leurs administrés est à l’origine de ce niveau de confiance élevé et qui se traduit d’ailleurs par une confiance homogène à travers les différentes sensibilités politiques.</a:t>
            </a:r>
          </a:p>
          <a:p>
            <a:pPr marL="216000" algn="just">
              <a:spcAft>
                <a:spcPts val="600"/>
              </a:spcAft>
            </a:pPr>
            <a:r>
              <a:rPr lang="fr-FR" dirty="0"/>
              <a:t>Des divergences politiques se retrouvent en revanche assez nettement quand on aborde la question de la confiance envers l’Etat. Et si le gouvernement et sa majorité parlementaire n’est pas l’Etat, il est difficile de ne pas voir dans les niveaux de confiance mesurés une forme de projection des affinités politiques sur le rôle perçu de l’Etat. Ainsi les sympathisants LREM/MoDem attribuent à l’Etat (mais aussi à l’UE) une confiance sans faille sur chacun des sujets, seuls les sympathisants PS et EELV exprimant, dans certains domaines, un niveau de confiance majoritaire bien que plus mesuré. Ces derniers estiment d’ailleurs plus volontiers que l’Union européenne est digne de confiance pour traiter de chacun de ces enjeux.</a:t>
            </a:r>
          </a:p>
          <a:p>
            <a:pPr marL="216000" algn="just">
              <a:spcAft>
                <a:spcPts val="600"/>
              </a:spcAft>
            </a:pPr>
            <a:r>
              <a:rPr lang="fr-FR" dirty="0"/>
              <a:t>De l’autre côté du spectre politique les sympathisants RN expriment en revanche un déficit de confiance envers l’Etat, et </a:t>
            </a:r>
            <a:r>
              <a:rPr lang="fr-FR" i="1" dirty="0"/>
              <a:t>a fortiori </a:t>
            </a:r>
            <a:r>
              <a:rPr lang="fr-FR" dirty="0"/>
              <a:t>envers l’Union européenne, pour chacun des sujets présentés. </a:t>
            </a:r>
          </a:p>
        </p:txBody>
      </p:sp>
    </p:spTree>
    <p:extLst>
      <p:ext uri="{BB962C8B-B14F-4D97-AF65-F5344CB8AC3E}">
        <p14:creationId xmlns:p14="http://schemas.microsoft.com/office/powerpoint/2010/main" val="147278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11</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comparée envers </a:t>
            </a:r>
            <a:r>
              <a:rPr lang="fr-FR" sz="1600" dirty="0">
                <a:solidFill>
                  <a:srgbClr val="002060"/>
                </a:solidFill>
                <a:latin typeface="+mn-lt"/>
                <a:ea typeface="+mn-ea"/>
                <a:cs typeface="+mn-cs"/>
              </a:rPr>
              <a:t>l’Etat, l’Union européenne </a:t>
            </a:r>
            <a:r>
              <a:rPr lang="fr-FR" sz="1600" dirty="0">
                <a:latin typeface="+mn-lt"/>
                <a:ea typeface="+mn-ea"/>
                <a:cs typeface="+mn-cs"/>
              </a:rPr>
              <a:t>et </a:t>
            </a:r>
            <a:r>
              <a:rPr lang="fr-FR" sz="1600" dirty="0">
                <a:solidFill>
                  <a:srgbClr val="002060"/>
                </a:solidFill>
                <a:latin typeface="+mn-lt"/>
                <a:ea typeface="+mn-ea"/>
                <a:cs typeface="+mn-cs"/>
              </a:rPr>
              <a:t>les collectivités locales </a:t>
            </a:r>
            <a:r>
              <a:rPr lang="fr-FR" sz="1600" dirty="0">
                <a:latin typeface="+mn-lt"/>
                <a:ea typeface="+mn-ea"/>
                <a:cs typeface="+mn-cs"/>
              </a:rPr>
              <a:t>sur les différents enjeux testés</a:t>
            </a:r>
            <a:endParaRPr lang="fr-FR" sz="1600" dirty="0">
              <a:solidFill>
                <a:schemeClr val="accent1"/>
              </a:solidFill>
              <a:latin typeface="+mn-lt"/>
              <a:ea typeface="+mn-ea"/>
              <a:cs typeface="+mn-cs"/>
            </a:endParaRP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9" name="Graphique 8">
            <a:extLst>
              <a:ext uri="{FF2B5EF4-FFF2-40B4-BE49-F238E27FC236}">
                <a16:creationId xmlns:a16="http://schemas.microsoft.com/office/drawing/2014/main" id="{045AEE74-9BAB-473B-B098-C78874652549}"/>
              </a:ext>
            </a:extLst>
          </p:cNvPr>
          <p:cNvGraphicFramePr/>
          <p:nvPr>
            <p:extLst>
              <p:ext uri="{D42A27DB-BD31-4B8C-83A1-F6EECF244321}">
                <p14:modId xmlns:p14="http://schemas.microsoft.com/office/powerpoint/2010/main" val="1002661396"/>
              </p:ext>
            </p:extLst>
          </p:nvPr>
        </p:nvGraphicFramePr>
        <p:xfrm>
          <a:off x="1562266" y="1383436"/>
          <a:ext cx="9970935" cy="4988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360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12</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Les Français expriment une confiance élevée envers les collectivités locales pour répondre à l’ensemble de ces enjeux, hormis pour la question des retraites, pour laquelle aucune des institutions testées ne recueillait la confiance d’une majorité de Français</a:t>
            </a:r>
            <a:endParaRPr lang="fr-FR" sz="1600" dirty="0">
              <a:solidFill>
                <a:schemeClr val="accent1"/>
              </a:solidFill>
              <a:latin typeface="+mn-lt"/>
              <a:ea typeface="+mn-ea"/>
              <a:cs typeface="+mn-cs"/>
            </a:endParaRP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40444246"/>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D4404A02-460E-4AF9-A3A3-3BD488A77212}"/>
              </a:ext>
            </a:extLst>
          </p:cNvPr>
          <p:cNvSpPr txBox="1"/>
          <p:nvPr/>
        </p:nvSpPr>
        <p:spPr>
          <a:xfrm>
            <a:off x="9325030" y="3019994"/>
            <a:ext cx="2085919"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collectivités locales</a:t>
            </a:r>
          </a:p>
        </p:txBody>
      </p:sp>
    </p:spTree>
    <p:extLst>
      <p:ext uri="{BB962C8B-B14F-4D97-AF65-F5344CB8AC3E}">
        <p14:creationId xmlns:p14="http://schemas.microsoft.com/office/powerpoint/2010/main" val="118055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13</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mesurée envers les </a:t>
            </a:r>
            <a:r>
              <a:rPr lang="fr-FR" sz="1600" dirty="0">
                <a:solidFill>
                  <a:schemeClr val="accent1"/>
                </a:solidFill>
                <a:latin typeface="+mn-lt"/>
                <a:ea typeface="+mn-ea"/>
                <a:cs typeface="+mn-cs"/>
              </a:rPr>
              <a:t>collectivités locales, </a:t>
            </a:r>
            <a:r>
              <a:rPr lang="fr-FR" sz="1600" dirty="0">
                <a:latin typeface="+mn-lt"/>
                <a:ea typeface="+mn-ea"/>
                <a:cs typeface="+mn-cs"/>
              </a:rPr>
              <a:t>selon la proximité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425776073"/>
              </p:ext>
            </p:extLst>
          </p:nvPr>
        </p:nvGraphicFramePr>
        <p:xfrm>
          <a:off x="904875" y="1476375"/>
          <a:ext cx="9772649"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741556">
                  <a:extLst>
                    <a:ext uri="{9D8B030D-6E8A-4147-A177-3AD203B41FA5}">
                      <a16:colId xmlns:a16="http://schemas.microsoft.com/office/drawing/2014/main" val="3090986153"/>
                    </a:ext>
                  </a:extLst>
                </a:gridCol>
                <a:gridCol w="741556">
                  <a:extLst>
                    <a:ext uri="{9D8B030D-6E8A-4147-A177-3AD203B41FA5}">
                      <a16:colId xmlns:a16="http://schemas.microsoft.com/office/drawing/2014/main" val="3452687930"/>
                    </a:ext>
                  </a:extLst>
                </a:gridCol>
                <a:gridCol w="741556">
                  <a:extLst>
                    <a:ext uri="{9D8B030D-6E8A-4147-A177-3AD203B41FA5}">
                      <a16:colId xmlns:a16="http://schemas.microsoft.com/office/drawing/2014/main" val="2396657294"/>
                    </a:ext>
                  </a:extLst>
                </a:gridCol>
                <a:gridCol w="741556">
                  <a:extLst>
                    <a:ext uri="{9D8B030D-6E8A-4147-A177-3AD203B41FA5}">
                      <a16:colId xmlns:a16="http://schemas.microsoft.com/office/drawing/2014/main" val="574222886"/>
                    </a:ext>
                  </a:extLst>
                </a:gridCol>
                <a:gridCol w="741556">
                  <a:extLst>
                    <a:ext uri="{9D8B030D-6E8A-4147-A177-3AD203B41FA5}">
                      <a16:colId xmlns:a16="http://schemas.microsoft.com/office/drawing/2014/main" val="3368082148"/>
                    </a:ext>
                  </a:extLst>
                </a:gridCol>
                <a:gridCol w="741556">
                  <a:extLst>
                    <a:ext uri="{9D8B030D-6E8A-4147-A177-3AD203B41FA5}">
                      <a16:colId xmlns:a16="http://schemas.microsoft.com/office/drawing/2014/main" val="916228976"/>
                    </a:ext>
                  </a:extLst>
                </a:gridCol>
                <a:gridCol w="741556">
                  <a:extLst>
                    <a:ext uri="{9D8B030D-6E8A-4147-A177-3AD203B41FA5}">
                      <a16:colId xmlns:a16="http://schemas.microsoft.com/office/drawing/2014/main" val="909301864"/>
                    </a:ext>
                  </a:extLst>
                </a:gridCol>
                <a:gridCol w="741556">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b"/>
                      <a:r>
                        <a:rPr lang="fr-FR" sz="1200" b="0" i="0" u="none" strike="noStrike" dirty="0">
                          <a:solidFill>
                            <a:srgbClr val="000000"/>
                          </a:solidFill>
                          <a:effectLst/>
                          <a:latin typeface="+mn-lt"/>
                        </a:rPr>
                        <a:t>Le tourisme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89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2908323"/>
                  </a:ext>
                </a:extLst>
              </a:tr>
              <a:tr h="323827">
                <a:tc>
                  <a:txBody>
                    <a:bodyPr/>
                    <a:lstStyle/>
                    <a:p>
                      <a:pPr algn="r" fontAlgn="b"/>
                      <a:r>
                        <a:rPr lang="fr-FR" sz="1200" b="0" i="0" u="none" strike="noStrike" dirty="0">
                          <a:solidFill>
                            <a:srgbClr val="000000"/>
                          </a:solidFill>
                          <a:effectLst/>
                          <a:latin typeface="+mn-lt"/>
                        </a:rPr>
                        <a:t>La réindustrialisation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82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323827">
                <a:tc>
                  <a:txBody>
                    <a:bodyPr/>
                    <a:lstStyle/>
                    <a:p>
                      <a:pPr algn="r" fontAlgn="b"/>
                      <a:r>
                        <a:rPr lang="fr-FR" sz="1200" b="0" i="0" u="none" strike="noStrike" dirty="0">
                          <a:solidFill>
                            <a:srgbClr val="000000"/>
                          </a:solidFill>
                          <a:effectLst/>
                          <a:latin typeface="+mn-lt"/>
                        </a:rPr>
                        <a:t>Le vaccin contre la covid-19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82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323827">
                <a:tc>
                  <a:txBody>
                    <a:bodyPr/>
                    <a:lstStyle/>
                    <a:p>
                      <a:pPr algn="r" fontAlgn="b"/>
                      <a:r>
                        <a:rPr lang="fr-FR" sz="1200" b="0" i="0" u="none" strike="noStrike" dirty="0">
                          <a:solidFill>
                            <a:srgbClr val="000000"/>
                          </a:solidFill>
                          <a:effectLst/>
                          <a:latin typeface="+mn-lt"/>
                        </a:rPr>
                        <a:t>Les mobilités du quotidien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23827">
                <a:tc>
                  <a:txBody>
                    <a:bodyPr/>
                    <a:lstStyle/>
                    <a:p>
                      <a:pPr algn="r" fontAlgn="b"/>
                      <a:r>
                        <a:rPr lang="fr-FR" sz="1200" b="0" i="0" u="none" strike="noStrike" dirty="0">
                          <a:solidFill>
                            <a:srgbClr val="000000"/>
                          </a:solidFill>
                          <a:effectLst/>
                          <a:latin typeface="+mn-lt"/>
                        </a:rPr>
                        <a:t>La sécurité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556992016"/>
                  </a:ext>
                </a:extLst>
              </a:tr>
              <a:tr h="323827">
                <a:tc>
                  <a:txBody>
                    <a:bodyPr/>
                    <a:lstStyle/>
                    <a:p>
                      <a:pPr algn="r" fontAlgn="b"/>
                      <a:r>
                        <a:rPr lang="fr-FR" sz="1200" b="0" i="0" u="none" strike="noStrike" dirty="0">
                          <a:solidFill>
                            <a:srgbClr val="000000"/>
                          </a:solidFill>
                          <a:effectLst/>
                          <a:latin typeface="+mn-lt"/>
                        </a:rPr>
                        <a:t>La qualité de l'éducation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23827">
                <a:tc>
                  <a:txBody>
                    <a:bodyPr/>
                    <a:lstStyle/>
                    <a:p>
                      <a:pPr algn="r" fontAlgn="b"/>
                      <a:r>
                        <a:rPr lang="fr-FR" sz="1200" b="0" i="0" u="none" strike="noStrike" dirty="0">
                          <a:solidFill>
                            <a:srgbClr val="000000"/>
                          </a:solidFill>
                          <a:effectLst/>
                          <a:latin typeface="+mn-lt"/>
                        </a:rPr>
                        <a:t>L'accès aux soins de santé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23827">
                <a:tc>
                  <a:txBody>
                    <a:bodyPr/>
                    <a:lstStyle/>
                    <a:p>
                      <a:pPr algn="r" fontAlgn="b"/>
                      <a:r>
                        <a:rPr lang="fr-FR" sz="1200" b="0" i="0" u="none" strike="noStrike" dirty="0">
                          <a:solidFill>
                            <a:srgbClr val="000000"/>
                          </a:solidFill>
                          <a:effectLst/>
                          <a:latin typeface="+mn-lt"/>
                        </a:rPr>
                        <a:t>La laïcité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297650730"/>
                  </a:ext>
                </a:extLst>
              </a:tr>
              <a:tr h="323827">
                <a:tc>
                  <a:txBody>
                    <a:bodyPr/>
                    <a:lstStyle/>
                    <a:p>
                      <a:pPr algn="r" fontAlgn="b"/>
                      <a:r>
                        <a:rPr lang="fr-FR" sz="1200" b="0" i="0" u="none" strike="noStrike" dirty="0">
                          <a:solidFill>
                            <a:srgbClr val="000000"/>
                          </a:solidFill>
                          <a:effectLst/>
                          <a:latin typeface="+mn-lt"/>
                        </a:rPr>
                        <a:t>Le dérèglement climatique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850809895"/>
                  </a:ext>
                </a:extLst>
              </a:tr>
              <a:tr h="323827">
                <a:tc>
                  <a:txBody>
                    <a:bodyPr/>
                    <a:lstStyle/>
                    <a:p>
                      <a:pPr algn="r" fontAlgn="b"/>
                      <a:r>
                        <a:rPr lang="fr-FR" sz="1200" b="0" i="0" u="none" strike="noStrike" dirty="0">
                          <a:solidFill>
                            <a:srgbClr val="000000"/>
                          </a:solidFill>
                          <a:effectLst/>
                          <a:latin typeface="+mn-lt"/>
                        </a:rPr>
                        <a:t>L'accès à un logement de qualité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lang="fr-FR" sz="1200" b="0" i="0" u="none" strike="noStrike" dirty="0">
                          <a:solidFill>
                            <a:srgbClr val="000000"/>
                          </a:solidFill>
                          <a:effectLst/>
                          <a:latin typeface="+mn-lt"/>
                        </a:rPr>
                        <a:t>Le pouvoir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lang="fr-FR" sz="1200" b="0" i="0" u="none" strike="noStrike" dirty="0">
                          <a:solidFill>
                            <a:srgbClr val="000000"/>
                          </a:solidFill>
                          <a:effectLst/>
                          <a:latin typeface="+mn-lt"/>
                        </a:rPr>
                        <a:t>Les retraites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
        <p:nvSpPr>
          <p:cNvPr id="9" name="ZoneTexte 8">
            <a:extLst>
              <a:ext uri="{FF2B5EF4-FFF2-40B4-BE49-F238E27FC236}">
                <a16:creationId xmlns:a16="http://schemas.microsoft.com/office/drawing/2014/main" id="{8A57AF1E-AA76-4A04-BA2A-CEDF5B9EA08A}"/>
              </a:ext>
            </a:extLst>
          </p:cNvPr>
          <p:cNvSpPr txBox="1"/>
          <p:nvPr/>
        </p:nvSpPr>
        <p:spPr>
          <a:xfrm>
            <a:off x="1247776" y="1476375"/>
            <a:ext cx="2705100"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collectivités locales</a:t>
            </a:r>
          </a:p>
        </p:txBody>
      </p:sp>
    </p:spTree>
    <p:extLst>
      <p:ext uri="{BB962C8B-B14F-4D97-AF65-F5344CB8AC3E}">
        <p14:creationId xmlns:p14="http://schemas.microsoft.com/office/powerpoint/2010/main" val="287486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14</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Moins de la moitié des Français déclare de façon générale avoir confiance en l’Etat pour répondre aux enjeux présentés. Le pouvoir d’achat, le dérèglement climatique et les retraites constituent notamment les sujets où la confiance envers l’Etat est la plus faible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1888159185"/>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405A5CD8-CADE-4FA1-BD49-84D4A934664A}"/>
              </a:ext>
            </a:extLst>
          </p:cNvPr>
          <p:cNvSpPr txBox="1"/>
          <p:nvPr/>
        </p:nvSpPr>
        <p:spPr>
          <a:xfrm>
            <a:off x="9325031" y="3019994"/>
            <a:ext cx="1038169" cy="307777"/>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L’État</a:t>
            </a:r>
          </a:p>
        </p:txBody>
      </p:sp>
    </p:spTree>
    <p:extLst>
      <p:ext uri="{BB962C8B-B14F-4D97-AF65-F5344CB8AC3E}">
        <p14:creationId xmlns:p14="http://schemas.microsoft.com/office/powerpoint/2010/main" val="176488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15</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mesurée envers </a:t>
            </a:r>
            <a:r>
              <a:rPr lang="fr-FR" sz="1600" dirty="0">
                <a:solidFill>
                  <a:schemeClr val="accent1"/>
                </a:solidFill>
                <a:latin typeface="+mn-lt"/>
                <a:ea typeface="+mn-ea"/>
                <a:cs typeface="+mn-cs"/>
              </a:rPr>
              <a:t>l’Etat, </a:t>
            </a:r>
            <a:r>
              <a:rPr lang="fr-FR" sz="1600" dirty="0">
                <a:latin typeface="+mn-lt"/>
                <a:ea typeface="+mn-ea"/>
                <a:cs typeface="+mn-cs"/>
              </a:rPr>
              <a:t>selon la proximité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1826867002"/>
              </p:ext>
            </p:extLst>
          </p:nvPr>
        </p:nvGraphicFramePr>
        <p:xfrm>
          <a:off x="904875" y="1476375"/>
          <a:ext cx="9772649"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741556">
                  <a:extLst>
                    <a:ext uri="{9D8B030D-6E8A-4147-A177-3AD203B41FA5}">
                      <a16:colId xmlns:a16="http://schemas.microsoft.com/office/drawing/2014/main" val="3090986153"/>
                    </a:ext>
                  </a:extLst>
                </a:gridCol>
                <a:gridCol w="741556">
                  <a:extLst>
                    <a:ext uri="{9D8B030D-6E8A-4147-A177-3AD203B41FA5}">
                      <a16:colId xmlns:a16="http://schemas.microsoft.com/office/drawing/2014/main" val="3452687930"/>
                    </a:ext>
                  </a:extLst>
                </a:gridCol>
                <a:gridCol w="741556">
                  <a:extLst>
                    <a:ext uri="{9D8B030D-6E8A-4147-A177-3AD203B41FA5}">
                      <a16:colId xmlns:a16="http://schemas.microsoft.com/office/drawing/2014/main" val="2396657294"/>
                    </a:ext>
                  </a:extLst>
                </a:gridCol>
                <a:gridCol w="741556">
                  <a:extLst>
                    <a:ext uri="{9D8B030D-6E8A-4147-A177-3AD203B41FA5}">
                      <a16:colId xmlns:a16="http://schemas.microsoft.com/office/drawing/2014/main" val="574222886"/>
                    </a:ext>
                  </a:extLst>
                </a:gridCol>
                <a:gridCol w="741556">
                  <a:extLst>
                    <a:ext uri="{9D8B030D-6E8A-4147-A177-3AD203B41FA5}">
                      <a16:colId xmlns:a16="http://schemas.microsoft.com/office/drawing/2014/main" val="3368082148"/>
                    </a:ext>
                  </a:extLst>
                </a:gridCol>
                <a:gridCol w="741556">
                  <a:extLst>
                    <a:ext uri="{9D8B030D-6E8A-4147-A177-3AD203B41FA5}">
                      <a16:colId xmlns:a16="http://schemas.microsoft.com/office/drawing/2014/main" val="916228976"/>
                    </a:ext>
                  </a:extLst>
                </a:gridCol>
                <a:gridCol w="741556">
                  <a:extLst>
                    <a:ext uri="{9D8B030D-6E8A-4147-A177-3AD203B41FA5}">
                      <a16:colId xmlns:a16="http://schemas.microsoft.com/office/drawing/2014/main" val="909301864"/>
                    </a:ext>
                  </a:extLst>
                </a:gridCol>
                <a:gridCol w="741556">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b"/>
                      <a:r>
                        <a:rPr lang="fr-FR" sz="1200" b="0" i="0" u="none" strike="noStrike" dirty="0">
                          <a:solidFill>
                            <a:srgbClr val="000000"/>
                          </a:solidFill>
                          <a:effectLst/>
                          <a:latin typeface="+mn-lt"/>
                        </a:rPr>
                        <a:t>Le tourisme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2908323"/>
                  </a:ext>
                </a:extLst>
              </a:tr>
              <a:tr h="323827">
                <a:tc>
                  <a:txBody>
                    <a:bodyPr/>
                    <a:lstStyle/>
                    <a:p>
                      <a:pPr algn="r" fontAlgn="b"/>
                      <a:r>
                        <a:rPr lang="fr-FR" sz="1200" b="0" i="0" u="none" strike="noStrike" dirty="0">
                          <a:solidFill>
                            <a:srgbClr val="000000"/>
                          </a:solidFill>
                          <a:effectLst/>
                          <a:latin typeface="+mn-lt"/>
                        </a:rPr>
                        <a:t>La laïcité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323827">
                <a:tc>
                  <a:txBody>
                    <a:bodyPr/>
                    <a:lstStyle/>
                    <a:p>
                      <a:pPr algn="r" fontAlgn="b"/>
                      <a:r>
                        <a:rPr lang="fr-FR" sz="1200" b="0" i="0" u="none" strike="noStrike">
                          <a:solidFill>
                            <a:srgbClr val="000000"/>
                          </a:solidFill>
                          <a:effectLst/>
                          <a:latin typeface="+mn-lt"/>
                        </a:rPr>
                        <a:t>L'accès aux soins de santé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323827">
                <a:tc>
                  <a:txBody>
                    <a:bodyPr/>
                    <a:lstStyle/>
                    <a:p>
                      <a:pPr algn="r" fontAlgn="b"/>
                      <a:r>
                        <a:rPr lang="fr-FR" sz="1200" b="0" i="0" u="none" strike="noStrike" dirty="0">
                          <a:solidFill>
                            <a:srgbClr val="000000"/>
                          </a:solidFill>
                          <a:effectLst/>
                          <a:latin typeface="+mn-lt"/>
                        </a:rPr>
                        <a:t>La sécurité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23827">
                <a:tc>
                  <a:txBody>
                    <a:bodyPr/>
                    <a:lstStyle/>
                    <a:p>
                      <a:pPr algn="r" fontAlgn="b"/>
                      <a:r>
                        <a:rPr lang="fr-FR" sz="1200" b="0" i="0" u="none" strike="noStrike">
                          <a:solidFill>
                            <a:srgbClr val="000000"/>
                          </a:solidFill>
                          <a:effectLst/>
                          <a:latin typeface="+mn-lt"/>
                        </a:rPr>
                        <a:t>La qualité de l'éducation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17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556992016"/>
                  </a:ext>
                </a:extLst>
              </a:tr>
              <a:tr h="323827">
                <a:tc>
                  <a:txBody>
                    <a:bodyPr/>
                    <a:lstStyle/>
                    <a:p>
                      <a:pPr algn="r" fontAlgn="b"/>
                      <a:r>
                        <a:rPr lang="fr-FR" sz="1200" b="0" i="0" u="none" strike="noStrike">
                          <a:solidFill>
                            <a:srgbClr val="000000"/>
                          </a:solidFill>
                          <a:effectLst/>
                          <a:latin typeface="+mn-lt"/>
                        </a:rPr>
                        <a:t>Les mobilités du quotidien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23827">
                <a:tc>
                  <a:txBody>
                    <a:bodyPr/>
                    <a:lstStyle/>
                    <a:p>
                      <a:pPr algn="r" fontAlgn="b"/>
                      <a:r>
                        <a:rPr lang="fr-FR" sz="1200" b="0" i="0" u="none" strike="noStrike" dirty="0">
                          <a:solidFill>
                            <a:srgbClr val="000000"/>
                          </a:solidFill>
                          <a:effectLst/>
                          <a:latin typeface="+mn-lt"/>
                        </a:rPr>
                        <a:t>Le vaccin contre la covid-19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23827">
                <a:tc>
                  <a:txBody>
                    <a:bodyPr/>
                    <a:lstStyle/>
                    <a:p>
                      <a:pPr algn="r" fontAlgn="b"/>
                      <a:r>
                        <a:rPr lang="fr-FR" sz="1200" b="0" i="0" u="none" strike="noStrike">
                          <a:solidFill>
                            <a:srgbClr val="000000"/>
                          </a:solidFill>
                          <a:effectLst/>
                          <a:latin typeface="+mn-lt"/>
                        </a:rPr>
                        <a:t>La réindustrialisation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297650730"/>
                  </a:ext>
                </a:extLst>
              </a:tr>
              <a:tr h="323827">
                <a:tc>
                  <a:txBody>
                    <a:bodyPr/>
                    <a:lstStyle/>
                    <a:p>
                      <a:pPr algn="r" fontAlgn="b"/>
                      <a:r>
                        <a:rPr lang="fr-FR" sz="1200" b="0" i="0" u="none" strike="noStrike">
                          <a:solidFill>
                            <a:srgbClr val="000000"/>
                          </a:solidFill>
                          <a:effectLst/>
                          <a:latin typeface="+mn-lt"/>
                        </a:rPr>
                        <a:t>L'accès à un logement de qualité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850809895"/>
                  </a:ext>
                </a:extLst>
              </a:tr>
              <a:tr h="323827">
                <a:tc>
                  <a:txBody>
                    <a:bodyPr/>
                    <a:lstStyle/>
                    <a:p>
                      <a:pPr algn="r" fontAlgn="b"/>
                      <a:r>
                        <a:rPr lang="fr-FR" sz="1200" b="0" i="0" u="none" strike="noStrike" dirty="0">
                          <a:solidFill>
                            <a:srgbClr val="000000"/>
                          </a:solidFill>
                          <a:effectLst/>
                          <a:latin typeface="+mn-lt"/>
                        </a:rPr>
                        <a:t>Le pouvoir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39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lang="fr-FR" sz="1200" b="0" i="0" u="none" strike="noStrike">
                          <a:solidFill>
                            <a:srgbClr val="000000"/>
                          </a:solidFill>
                          <a:effectLst/>
                          <a:latin typeface="+mn-lt"/>
                        </a:rPr>
                        <a:t>Le dérèglement climatique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lang="fr-FR" sz="1200" b="0" i="0" u="none" strike="noStrike" dirty="0">
                          <a:solidFill>
                            <a:srgbClr val="000000"/>
                          </a:solidFill>
                          <a:effectLst/>
                          <a:latin typeface="+mn-lt"/>
                        </a:rPr>
                        <a:t>Les retraites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
        <p:nvSpPr>
          <p:cNvPr id="9" name="ZoneTexte 8">
            <a:extLst>
              <a:ext uri="{FF2B5EF4-FFF2-40B4-BE49-F238E27FC236}">
                <a16:creationId xmlns:a16="http://schemas.microsoft.com/office/drawing/2014/main" id="{8A57AF1E-AA76-4A04-BA2A-CEDF5B9EA08A}"/>
              </a:ext>
            </a:extLst>
          </p:cNvPr>
          <p:cNvSpPr txBox="1"/>
          <p:nvPr/>
        </p:nvSpPr>
        <p:spPr>
          <a:xfrm>
            <a:off x="2333681" y="1705544"/>
            <a:ext cx="1038169" cy="307777"/>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L’État</a:t>
            </a:r>
          </a:p>
        </p:txBody>
      </p:sp>
    </p:spTree>
    <p:extLst>
      <p:ext uri="{BB962C8B-B14F-4D97-AF65-F5344CB8AC3E}">
        <p14:creationId xmlns:p14="http://schemas.microsoft.com/office/powerpoint/2010/main" val="402957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16</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Par ailleurs moins d’1 Français sur 2 déclare de façon générale avoir confiance envers l’Union européenne pour traiter de ces différents sujets, en particulier le pouvoir d’achat, l’accès à un logement de qualité et les retraites</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156983327"/>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BA4921F0-CD1A-4EB2-81B5-7B99808E6ABE}"/>
              </a:ext>
            </a:extLst>
          </p:cNvPr>
          <p:cNvSpPr txBox="1"/>
          <p:nvPr/>
        </p:nvSpPr>
        <p:spPr>
          <a:xfrm>
            <a:off x="9325031" y="3019994"/>
            <a:ext cx="1493524"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L’Union européenne</a:t>
            </a:r>
          </a:p>
        </p:txBody>
      </p:sp>
    </p:spTree>
    <p:extLst>
      <p:ext uri="{BB962C8B-B14F-4D97-AF65-F5344CB8AC3E}">
        <p14:creationId xmlns:p14="http://schemas.microsoft.com/office/powerpoint/2010/main" val="161205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17</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mesurée envers </a:t>
            </a:r>
            <a:r>
              <a:rPr lang="fr-FR" sz="1600" dirty="0">
                <a:solidFill>
                  <a:schemeClr val="accent1"/>
                </a:solidFill>
                <a:latin typeface="+mn-lt"/>
                <a:ea typeface="+mn-ea"/>
                <a:cs typeface="+mn-cs"/>
              </a:rPr>
              <a:t>l’Union européenne, </a:t>
            </a:r>
            <a:r>
              <a:rPr lang="fr-FR" sz="1600" dirty="0">
                <a:latin typeface="+mn-lt"/>
                <a:ea typeface="+mn-ea"/>
                <a:cs typeface="+mn-cs"/>
              </a:rPr>
              <a:t>selon la proximité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1086613370"/>
              </p:ext>
            </p:extLst>
          </p:nvPr>
        </p:nvGraphicFramePr>
        <p:xfrm>
          <a:off x="904875" y="1476375"/>
          <a:ext cx="9772649"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741556">
                  <a:extLst>
                    <a:ext uri="{9D8B030D-6E8A-4147-A177-3AD203B41FA5}">
                      <a16:colId xmlns:a16="http://schemas.microsoft.com/office/drawing/2014/main" val="3090986153"/>
                    </a:ext>
                  </a:extLst>
                </a:gridCol>
                <a:gridCol w="741556">
                  <a:extLst>
                    <a:ext uri="{9D8B030D-6E8A-4147-A177-3AD203B41FA5}">
                      <a16:colId xmlns:a16="http://schemas.microsoft.com/office/drawing/2014/main" val="3452687930"/>
                    </a:ext>
                  </a:extLst>
                </a:gridCol>
                <a:gridCol w="741556">
                  <a:extLst>
                    <a:ext uri="{9D8B030D-6E8A-4147-A177-3AD203B41FA5}">
                      <a16:colId xmlns:a16="http://schemas.microsoft.com/office/drawing/2014/main" val="2396657294"/>
                    </a:ext>
                  </a:extLst>
                </a:gridCol>
                <a:gridCol w="741556">
                  <a:extLst>
                    <a:ext uri="{9D8B030D-6E8A-4147-A177-3AD203B41FA5}">
                      <a16:colId xmlns:a16="http://schemas.microsoft.com/office/drawing/2014/main" val="574222886"/>
                    </a:ext>
                  </a:extLst>
                </a:gridCol>
                <a:gridCol w="741556">
                  <a:extLst>
                    <a:ext uri="{9D8B030D-6E8A-4147-A177-3AD203B41FA5}">
                      <a16:colId xmlns:a16="http://schemas.microsoft.com/office/drawing/2014/main" val="3368082148"/>
                    </a:ext>
                  </a:extLst>
                </a:gridCol>
                <a:gridCol w="741556">
                  <a:extLst>
                    <a:ext uri="{9D8B030D-6E8A-4147-A177-3AD203B41FA5}">
                      <a16:colId xmlns:a16="http://schemas.microsoft.com/office/drawing/2014/main" val="916228976"/>
                    </a:ext>
                  </a:extLst>
                </a:gridCol>
                <a:gridCol w="741556">
                  <a:extLst>
                    <a:ext uri="{9D8B030D-6E8A-4147-A177-3AD203B41FA5}">
                      <a16:colId xmlns:a16="http://schemas.microsoft.com/office/drawing/2014/main" val="909301864"/>
                    </a:ext>
                  </a:extLst>
                </a:gridCol>
                <a:gridCol w="741556">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b"/>
                      <a:r>
                        <a:rPr lang="fr-FR" sz="1200" b="0" i="0" u="none" strike="noStrike" dirty="0">
                          <a:solidFill>
                            <a:srgbClr val="000000"/>
                          </a:solidFill>
                          <a:effectLst/>
                          <a:latin typeface="+mn-lt"/>
                        </a:rPr>
                        <a:t>Le vaccin contre la covid-19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2908323"/>
                  </a:ext>
                </a:extLst>
              </a:tr>
              <a:tr h="323827">
                <a:tc>
                  <a:txBody>
                    <a:bodyPr/>
                    <a:lstStyle/>
                    <a:p>
                      <a:pPr algn="r" fontAlgn="b"/>
                      <a:r>
                        <a:rPr lang="fr-FR" sz="1200" b="0" i="0" u="none" strike="noStrike" dirty="0">
                          <a:solidFill>
                            <a:srgbClr val="000000"/>
                          </a:solidFill>
                          <a:effectLst/>
                          <a:latin typeface="+mn-lt"/>
                        </a:rPr>
                        <a:t>Le tourisme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323827">
                <a:tc>
                  <a:txBody>
                    <a:bodyPr/>
                    <a:lstStyle/>
                    <a:p>
                      <a:pPr algn="r" fontAlgn="b"/>
                      <a:r>
                        <a:rPr lang="fr-FR" sz="1200" b="0" i="0" u="none" strike="noStrike" dirty="0">
                          <a:solidFill>
                            <a:srgbClr val="000000"/>
                          </a:solidFill>
                          <a:effectLst/>
                          <a:latin typeface="+mn-lt"/>
                        </a:rPr>
                        <a:t>La laïcité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323827">
                <a:tc>
                  <a:txBody>
                    <a:bodyPr/>
                    <a:lstStyle/>
                    <a:p>
                      <a:pPr algn="r" fontAlgn="b"/>
                      <a:r>
                        <a:rPr lang="fr-FR" sz="1200" b="0" i="0" u="none" strike="noStrike" dirty="0">
                          <a:solidFill>
                            <a:srgbClr val="000000"/>
                          </a:solidFill>
                          <a:effectLst/>
                          <a:latin typeface="+mn-lt"/>
                        </a:rPr>
                        <a:t>L'accès aux soins de santé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23827">
                <a:tc>
                  <a:txBody>
                    <a:bodyPr/>
                    <a:lstStyle/>
                    <a:p>
                      <a:pPr algn="r" fontAlgn="b"/>
                      <a:r>
                        <a:rPr lang="fr-FR" sz="1200" b="0" i="0" u="none" strike="noStrike">
                          <a:solidFill>
                            <a:srgbClr val="000000"/>
                          </a:solidFill>
                          <a:effectLst/>
                          <a:latin typeface="+mn-lt"/>
                        </a:rPr>
                        <a:t>Les mobilités du quotidien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556992016"/>
                  </a:ext>
                </a:extLst>
              </a:tr>
              <a:tr h="323827">
                <a:tc>
                  <a:txBody>
                    <a:bodyPr/>
                    <a:lstStyle/>
                    <a:p>
                      <a:pPr algn="r" fontAlgn="b"/>
                      <a:r>
                        <a:rPr lang="fr-FR" sz="1200" b="0" i="0" u="none" strike="noStrike" dirty="0">
                          <a:solidFill>
                            <a:srgbClr val="000000"/>
                          </a:solidFill>
                          <a:effectLst/>
                          <a:latin typeface="+mn-lt"/>
                        </a:rPr>
                        <a:t>La qualité de l'éducation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10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23827">
                <a:tc>
                  <a:txBody>
                    <a:bodyPr/>
                    <a:lstStyle/>
                    <a:p>
                      <a:pPr algn="r" fontAlgn="b"/>
                      <a:r>
                        <a:rPr lang="fr-FR" sz="1200" b="0" i="0" u="none" strike="noStrike">
                          <a:solidFill>
                            <a:srgbClr val="000000"/>
                          </a:solidFill>
                          <a:effectLst/>
                          <a:latin typeface="+mn-lt"/>
                        </a:rPr>
                        <a:t>La sécurité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23827">
                <a:tc>
                  <a:txBody>
                    <a:bodyPr/>
                    <a:lstStyle/>
                    <a:p>
                      <a:pPr algn="r" fontAlgn="b"/>
                      <a:r>
                        <a:rPr lang="fr-FR" sz="1200" b="0" i="0" u="none" strike="noStrike">
                          <a:solidFill>
                            <a:srgbClr val="000000"/>
                          </a:solidFill>
                          <a:effectLst/>
                          <a:latin typeface="+mn-lt"/>
                        </a:rPr>
                        <a:t>La réindustrialisation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297650730"/>
                  </a:ext>
                </a:extLst>
              </a:tr>
              <a:tr h="323827">
                <a:tc>
                  <a:txBody>
                    <a:bodyPr/>
                    <a:lstStyle/>
                    <a:p>
                      <a:pPr algn="r" fontAlgn="b"/>
                      <a:r>
                        <a:rPr lang="fr-FR" sz="1200" b="0" i="0" u="none" strike="noStrike" dirty="0">
                          <a:solidFill>
                            <a:srgbClr val="000000"/>
                          </a:solidFill>
                          <a:effectLst/>
                          <a:latin typeface="+mn-lt"/>
                        </a:rPr>
                        <a:t>Le dérèglement climatique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850809895"/>
                  </a:ext>
                </a:extLst>
              </a:tr>
              <a:tr h="323827">
                <a:tc>
                  <a:txBody>
                    <a:bodyPr/>
                    <a:lstStyle/>
                    <a:p>
                      <a:pPr algn="r" fontAlgn="b"/>
                      <a:r>
                        <a:rPr lang="fr-FR" sz="1200" b="0" i="0" u="none" strike="noStrike" dirty="0">
                          <a:solidFill>
                            <a:srgbClr val="000000"/>
                          </a:solidFill>
                          <a:effectLst/>
                          <a:latin typeface="+mn-lt"/>
                        </a:rPr>
                        <a:t>Le pouvoir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lang="fr-FR" sz="1200" b="0" i="0" u="none" strike="noStrike">
                          <a:solidFill>
                            <a:srgbClr val="000000"/>
                          </a:solidFill>
                          <a:effectLst/>
                          <a:latin typeface="+mn-lt"/>
                        </a:rPr>
                        <a:t>L'accès à un logement de qualité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lang="fr-FR" sz="1200" b="0" i="0" u="none" strike="noStrike" dirty="0">
                          <a:solidFill>
                            <a:srgbClr val="000000"/>
                          </a:solidFill>
                          <a:effectLst/>
                          <a:latin typeface="+mn-lt"/>
                        </a:rPr>
                        <a:t>Les retraites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28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
        <p:nvSpPr>
          <p:cNvPr id="9" name="ZoneTexte 8">
            <a:extLst>
              <a:ext uri="{FF2B5EF4-FFF2-40B4-BE49-F238E27FC236}">
                <a16:creationId xmlns:a16="http://schemas.microsoft.com/office/drawing/2014/main" id="{8A57AF1E-AA76-4A04-BA2A-CEDF5B9EA08A}"/>
              </a:ext>
            </a:extLst>
          </p:cNvPr>
          <p:cNvSpPr txBox="1"/>
          <p:nvPr/>
        </p:nvSpPr>
        <p:spPr>
          <a:xfrm>
            <a:off x="1247776" y="1649882"/>
            <a:ext cx="2705100" cy="307777"/>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L’Union européenne</a:t>
            </a:r>
          </a:p>
        </p:txBody>
      </p:sp>
    </p:spTree>
    <p:extLst>
      <p:ext uri="{BB962C8B-B14F-4D97-AF65-F5344CB8AC3E}">
        <p14:creationId xmlns:p14="http://schemas.microsoft.com/office/powerpoint/2010/main" val="155261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B4FB87-380C-46B1-BC02-509EE70F653A}"/>
              </a:ext>
            </a:extLst>
          </p:cNvPr>
          <p:cNvSpPr>
            <a:spLocks noGrp="1"/>
          </p:cNvSpPr>
          <p:nvPr>
            <p:ph type="body" sz="quarter" idx="18"/>
          </p:nvPr>
        </p:nvSpPr>
        <p:spPr/>
        <p:txBody>
          <a:bodyPr>
            <a:normAutofit fontScale="92500" lnSpcReduction="10000"/>
          </a:bodyPr>
          <a:lstStyle/>
          <a:p>
            <a:r>
              <a:rPr lang="fr-FR" dirty="0"/>
              <a:t>Un clivage fort concernant la confiance envers les PME et les Grandes entreprises</a:t>
            </a:r>
          </a:p>
        </p:txBody>
      </p:sp>
      <p:sp>
        <p:nvSpPr>
          <p:cNvPr id="3" name="Espace réservé du texte 2">
            <a:extLst>
              <a:ext uri="{FF2B5EF4-FFF2-40B4-BE49-F238E27FC236}">
                <a16:creationId xmlns:a16="http://schemas.microsoft.com/office/drawing/2014/main" id="{D82070D9-C4C9-4FB0-A437-D56F51E7E6DF}"/>
              </a:ext>
            </a:extLst>
          </p:cNvPr>
          <p:cNvSpPr>
            <a:spLocks noGrp="1"/>
          </p:cNvSpPr>
          <p:nvPr>
            <p:ph type="body" sz="quarter" idx="19"/>
          </p:nvPr>
        </p:nvSpPr>
        <p:spPr>
          <a:xfrm>
            <a:off x="462998" y="1304148"/>
            <a:ext cx="10500277" cy="4690255"/>
          </a:xfrm>
        </p:spPr>
        <p:txBody>
          <a:bodyPr>
            <a:normAutofit fontScale="92500"/>
          </a:bodyPr>
          <a:lstStyle/>
          <a:p>
            <a:pPr algn="just">
              <a:spcAft>
                <a:spcPts val="600"/>
              </a:spcAft>
            </a:pPr>
            <a:r>
              <a:rPr lang="fr-FR" dirty="0"/>
              <a:t>Les Petites et Moyennes Entreprises sont des acteurs recueillant le plus souvent le niveau de confiance le plus élevé de la part des Français pour répondre à différents enjeux : 8 Français sur 10 déclarent notamment faire confiance aux PME en matière de réindustrialisation, 7 Français sur 10 pour les enjeux de mobilité du quotidien. </a:t>
            </a:r>
          </a:p>
          <a:p>
            <a:pPr algn="just">
              <a:spcAft>
                <a:spcPts val="600"/>
              </a:spcAft>
            </a:pPr>
            <a:r>
              <a:rPr lang="fr-FR" dirty="0"/>
              <a:t>Comme pour les institutions nationales, la dichotomie est forte entre des PME qui inspirent fortement confiance et des Grandes entreprises, probablement assimilées aux multinationales, peinant à recueillir la confiance de plus d’1 Français sur 2 : par exemple 43% des Français déclarent faire confiance aux Grandes entreprises en matière de réindustrialisation contre 79% pour les PME.</a:t>
            </a:r>
          </a:p>
          <a:p>
            <a:pPr algn="just">
              <a:spcAft>
                <a:spcPts val="600"/>
              </a:spcAft>
            </a:pPr>
            <a:r>
              <a:rPr lang="fr-FR" dirty="0"/>
              <a:t>De par leur présence dans le tissu économique et leur proximité avec les Français, les PME bénéficient par ailleurs d’une confiance homogène à travers les différentes catégories de population. Si les sympathisants du centre et de droite expriment plus encore leur confiance envers ces entreprises pour traiter des différents enjeux présentés, les sympathisants de gauche mais aussi ceux du RN et les Français sans préférence politique expriment également majoritairement de la confiance envers les PME. A contrario les grandes entreprises bénéficient d’une confiance plus appuyée de la part des sympathisants du centre et de droite et d’une confiance minoritaire de la part des Français se situant sur d’autres plans du spectre politique. Notons que l’écart de confiance entre petites et grandes structures s’avère particulièrement net concernant la lutte contre le dérèglement climatique et le soutien au pouvoir d’achat.</a:t>
            </a:r>
          </a:p>
        </p:txBody>
      </p:sp>
    </p:spTree>
    <p:extLst>
      <p:ext uri="{BB962C8B-B14F-4D97-AF65-F5344CB8AC3E}">
        <p14:creationId xmlns:p14="http://schemas.microsoft.com/office/powerpoint/2010/main" val="392007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19</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comparée envers les </a:t>
            </a:r>
            <a:r>
              <a:rPr lang="fr-FR" sz="1600" dirty="0">
                <a:solidFill>
                  <a:srgbClr val="002060"/>
                </a:solidFill>
                <a:latin typeface="+mn-lt"/>
                <a:ea typeface="+mn-ea"/>
                <a:cs typeface="+mn-cs"/>
              </a:rPr>
              <a:t>PME</a:t>
            </a:r>
            <a:r>
              <a:rPr lang="fr-FR" sz="1600" dirty="0">
                <a:latin typeface="+mn-lt"/>
                <a:ea typeface="+mn-ea"/>
                <a:cs typeface="+mn-cs"/>
              </a:rPr>
              <a:t> et les </a:t>
            </a:r>
            <a:r>
              <a:rPr lang="fr-FR" sz="1600" dirty="0">
                <a:solidFill>
                  <a:srgbClr val="002060"/>
                </a:solidFill>
                <a:latin typeface="+mn-lt"/>
                <a:ea typeface="+mn-ea"/>
                <a:cs typeface="+mn-cs"/>
              </a:rPr>
              <a:t>Grandes entreprises </a:t>
            </a:r>
            <a:r>
              <a:rPr lang="fr-FR" sz="1600" dirty="0">
                <a:latin typeface="+mn-lt"/>
                <a:ea typeface="+mn-ea"/>
                <a:cs typeface="+mn-cs"/>
              </a:rPr>
              <a:t>sur les différents enjeux testés</a:t>
            </a:r>
            <a:endParaRPr lang="fr-FR" sz="1600" dirty="0">
              <a:solidFill>
                <a:schemeClr val="accent1"/>
              </a:solidFill>
              <a:latin typeface="+mn-lt"/>
              <a:ea typeface="+mn-ea"/>
              <a:cs typeface="+mn-cs"/>
            </a:endParaRP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9" name="Graphique 8">
            <a:extLst>
              <a:ext uri="{FF2B5EF4-FFF2-40B4-BE49-F238E27FC236}">
                <a16:creationId xmlns:a16="http://schemas.microsoft.com/office/drawing/2014/main" id="{045AEE74-9BAB-473B-B098-C78874652549}"/>
              </a:ext>
            </a:extLst>
          </p:cNvPr>
          <p:cNvGraphicFramePr/>
          <p:nvPr>
            <p:extLst>
              <p:ext uri="{D42A27DB-BD31-4B8C-83A1-F6EECF244321}">
                <p14:modId xmlns:p14="http://schemas.microsoft.com/office/powerpoint/2010/main" val="518665530"/>
              </p:ext>
            </p:extLst>
          </p:nvPr>
        </p:nvGraphicFramePr>
        <p:xfrm>
          <a:off x="1562266" y="1383436"/>
          <a:ext cx="9970935" cy="4988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501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EF9D86-BB61-406E-9599-8E8262AAAB6E}"/>
              </a:ext>
            </a:extLst>
          </p:cNvPr>
          <p:cNvSpPr>
            <a:spLocks noGrp="1"/>
          </p:cNvSpPr>
          <p:nvPr>
            <p:ph type="body" sz="quarter" idx="18"/>
          </p:nvPr>
        </p:nvSpPr>
        <p:spPr/>
        <p:txBody>
          <a:bodyPr>
            <a:normAutofit lnSpcReduction="10000"/>
          </a:bodyPr>
          <a:lstStyle/>
          <a:p>
            <a:r>
              <a:rPr lang="fr-FR" dirty="0"/>
              <a:t>Méthodologie des enquêtes</a:t>
            </a:r>
          </a:p>
        </p:txBody>
      </p:sp>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6" name="Espace réservé du texte 3">
            <a:extLst>
              <a:ext uri="{FF2B5EF4-FFF2-40B4-BE49-F238E27FC236}">
                <a16:creationId xmlns:a16="http://schemas.microsoft.com/office/drawing/2014/main" id="{5F3874EE-F0D6-4143-BBC2-6FDF9CDE6014}"/>
              </a:ext>
            </a:extLst>
          </p:cNvPr>
          <p:cNvSpPr txBox="1">
            <a:spLocks/>
          </p:cNvSpPr>
          <p:nvPr/>
        </p:nvSpPr>
        <p:spPr>
          <a:xfrm>
            <a:off x="1624523" y="1280139"/>
            <a:ext cx="7067247" cy="822798"/>
          </a:xfrm>
          <a:prstGeom prst="rect">
            <a:avLst/>
          </a:prstGeom>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dirty="0"/>
              <a:t>Enquêtes réalisées </a:t>
            </a:r>
            <a:r>
              <a:rPr lang="fr-FR" sz="1600" b="1" dirty="0">
                <a:solidFill>
                  <a:srgbClr val="3EAD95"/>
                </a:solidFill>
              </a:rPr>
              <a:t>en ligne </a:t>
            </a:r>
            <a:r>
              <a:rPr lang="fr-FR" sz="1600" dirty="0"/>
              <a:t>chaque mois.</a:t>
            </a:r>
          </a:p>
        </p:txBody>
      </p:sp>
      <p:sp>
        <p:nvSpPr>
          <p:cNvPr id="27" name="Espace réservé du texte 4">
            <a:extLst>
              <a:ext uri="{FF2B5EF4-FFF2-40B4-BE49-F238E27FC236}">
                <a16:creationId xmlns:a16="http://schemas.microsoft.com/office/drawing/2014/main" id="{E8327DB6-261A-4DD8-8F6E-4EA3795FA21B}"/>
              </a:ext>
            </a:extLst>
          </p:cNvPr>
          <p:cNvSpPr txBox="1">
            <a:spLocks/>
          </p:cNvSpPr>
          <p:nvPr/>
        </p:nvSpPr>
        <p:spPr>
          <a:xfrm>
            <a:off x="1624522" y="2452975"/>
            <a:ext cx="9872153" cy="822798"/>
          </a:xfrm>
          <a:prstGeom prst="rect">
            <a:avLst/>
          </a:prstGeom>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dirty="0"/>
              <a:t>Échantillons de </a:t>
            </a:r>
            <a:r>
              <a:rPr lang="fr-FR" sz="1600" b="1" dirty="0">
                <a:solidFill>
                  <a:srgbClr val="3EAD95"/>
                </a:solidFill>
              </a:rPr>
              <a:t>1000</a:t>
            </a:r>
            <a:r>
              <a:rPr lang="fr-FR" sz="1600" dirty="0"/>
              <a:t> personnes environ représentatifs des Français </a:t>
            </a:r>
            <a:r>
              <a:rPr lang="fr-FR" sz="1600" b="1" dirty="0">
                <a:solidFill>
                  <a:srgbClr val="3EAD95"/>
                </a:solidFill>
              </a:rPr>
              <a:t>âgés de 18 ans et plus, </a:t>
            </a:r>
            <a:r>
              <a:rPr lang="fr-FR" sz="1600" dirty="0"/>
              <a:t>pour chaque vague</a:t>
            </a:r>
          </a:p>
        </p:txBody>
      </p:sp>
      <p:sp>
        <p:nvSpPr>
          <p:cNvPr id="28" name="Espace réservé du texte 5">
            <a:extLst>
              <a:ext uri="{FF2B5EF4-FFF2-40B4-BE49-F238E27FC236}">
                <a16:creationId xmlns:a16="http://schemas.microsoft.com/office/drawing/2014/main" id="{099C4319-DFB4-4028-8670-44BAFB3608FF}"/>
              </a:ext>
            </a:extLst>
          </p:cNvPr>
          <p:cNvSpPr txBox="1">
            <a:spLocks/>
          </p:cNvSpPr>
          <p:nvPr/>
        </p:nvSpPr>
        <p:spPr>
          <a:xfrm>
            <a:off x="1720402" y="3570947"/>
            <a:ext cx="10184475" cy="822798"/>
          </a:xfrm>
          <a:prstGeom prst="rect">
            <a:avLst/>
          </a:prstGeom>
        </p:spPr>
        <p:txBody>
          <a:bodyPr vert="horz" lIns="0" tIns="0" rIns="0" bIns="0" rtlCol="0"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dirty="0"/>
              <a:t>Méthode des quotas et redressement appliqués aux variables suivantes :</a:t>
            </a:r>
            <a:r>
              <a:rPr lang="fr-FR" sz="1600" dirty="0">
                <a:solidFill>
                  <a:srgbClr val="FF0000"/>
                </a:solidFill>
              </a:rPr>
              <a:t> </a:t>
            </a:r>
            <a:r>
              <a:rPr lang="fr-FR" sz="1600" dirty="0">
                <a:solidFill>
                  <a:srgbClr val="3EAD95"/>
                </a:solidFill>
              </a:rPr>
              <a:t>sexe, âge, catégorie socioprofessionnelle et région</a:t>
            </a:r>
          </a:p>
        </p:txBody>
      </p:sp>
      <p:sp>
        <p:nvSpPr>
          <p:cNvPr id="29" name="Espace réservé du texte 6">
            <a:extLst>
              <a:ext uri="{FF2B5EF4-FFF2-40B4-BE49-F238E27FC236}">
                <a16:creationId xmlns:a16="http://schemas.microsoft.com/office/drawing/2014/main" id="{1E7C8967-88C6-44CE-9315-2C8154AB1FD9}"/>
              </a:ext>
            </a:extLst>
          </p:cNvPr>
          <p:cNvSpPr txBox="1">
            <a:spLocks/>
          </p:cNvSpPr>
          <p:nvPr/>
        </p:nvSpPr>
        <p:spPr>
          <a:xfrm>
            <a:off x="1720399" y="4957598"/>
            <a:ext cx="9995236" cy="1323932"/>
          </a:xfrm>
          <a:prstGeom prst="rect">
            <a:avLst/>
          </a:prstGeom>
        </p:spPr>
        <p:txBody>
          <a:bodyPr vert="horz" lIns="0" tIns="0" rIns="0" bIns="0" rtlCol="0" anchor="t">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dirty="0"/>
              <a:t>Aide à la lecture des résultats détaillés :</a:t>
            </a:r>
          </a:p>
          <a:p>
            <a:pPr marL="447675" indent="-171450">
              <a:buFont typeface="Wingdings" panose="05000000000000000000" pitchFamily="2" charset="2"/>
              <a:buChar char="§"/>
            </a:pPr>
            <a:r>
              <a:rPr lang="fr-FR" sz="1200" dirty="0">
                <a:solidFill>
                  <a:srgbClr val="3EAD95"/>
                </a:solidFill>
              </a:rPr>
              <a:t>Les chiffres présentés sont exprimés en pourcentage.</a:t>
            </a:r>
          </a:p>
        </p:txBody>
      </p:sp>
      <p:pic>
        <p:nvPicPr>
          <p:cNvPr id="30" name="Picture 4">
            <a:extLst>
              <a:ext uri="{FF2B5EF4-FFF2-40B4-BE49-F238E27FC236}">
                <a16:creationId xmlns:a16="http://schemas.microsoft.com/office/drawing/2014/main" id="{AD4D2E9C-1903-4BA5-8064-F3C4D86E0675}"/>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5907" y="4753665"/>
            <a:ext cx="775618" cy="775618"/>
          </a:xfrm>
          <a:prstGeom prst="rect">
            <a:avLst/>
          </a:prstGeom>
        </p:spPr>
      </p:pic>
      <p:pic>
        <p:nvPicPr>
          <p:cNvPr id="31" name="Picture 18">
            <a:extLst>
              <a:ext uri="{FF2B5EF4-FFF2-40B4-BE49-F238E27FC236}">
                <a16:creationId xmlns:a16="http://schemas.microsoft.com/office/drawing/2014/main" id="{803D2C9D-756C-4B36-BFC1-1E50FDAD0C5F}"/>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5907" y="3617983"/>
            <a:ext cx="775618" cy="775618"/>
          </a:xfrm>
          <a:prstGeom prst="rect">
            <a:avLst/>
          </a:prstGeom>
        </p:spPr>
      </p:pic>
      <p:pic>
        <p:nvPicPr>
          <p:cNvPr id="32" name="Picture 35">
            <a:extLst>
              <a:ext uri="{FF2B5EF4-FFF2-40B4-BE49-F238E27FC236}">
                <a16:creationId xmlns:a16="http://schemas.microsoft.com/office/drawing/2014/main" id="{548EBA08-8D4D-435E-B2C9-98BBBE76CF59}"/>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75907" y="2498610"/>
            <a:ext cx="775618" cy="775618"/>
          </a:xfrm>
          <a:prstGeom prst="rect">
            <a:avLst/>
          </a:prstGeom>
        </p:spPr>
      </p:pic>
      <p:pic>
        <p:nvPicPr>
          <p:cNvPr id="33" name="Image 32">
            <a:extLst>
              <a:ext uri="{FF2B5EF4-FFF2-40B4-BE49-F238E27FC236}">
                <a16:creationId xmlns:a16="http://schemas.microsoft.com/office/drawing/2014/main" id="{83AD2848-24FE-4EFE-96AB-B59A1994D01E}"/>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9916" y="1257738"/>
            <a:ext cx="867600" cy="867600"/>
          </a:xfrm>
          <a:prstGeom prst="rect">
            <a:avLst/>
          </a:prstGeom>
        </p:spPr>
      </p:pic>
    </p:spTree>
    <p:extLst>
      <p:ext uri="{BB962C8B-B14F-4D97-AF65-F5344CB8AC3E}">
        <p14:creationId xmlns:p14="http://schemas.microsoft.com/office/powerpoint/2010/main" val="332807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20</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Les Petites et Moyennes Entreprises sont perçues comme un acteur de confiance pour répondre à un certain nombre d’enjeux selon les Français, en particulier celui de la réindustrialisation (près de 8 Français sur 10 affirmant faire confiance aux PME)</a:t>
            </a:r>
            <a:endParaRPr lang="fr-FR" sz="1600" dirty="0">
              <a:solidFill>
                <a:schemeClr val="accent1"/>
              </a:solidFill>
              <a:latin typeface="+mn-lt"/>
              <a:ea typeface="+mn-ea"/>
              <a:cs typeface="+mn-cs"/>
            </a:endParaRP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1561253774"/>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8B6B80C1-391D-45FD-A695-B8F8BB7499A7}"/>
              </a:ext>
            </a:extLst>
          </p:cNvPr>
          <p:cNvSpPr txBox="1"/>
          <p:nvPr/>
        </p:nvSpPr>
        <p:spPr>
          <a:xfrm>
            <a:off x="9325030" y="3019994"/>
            <a:ext cx="2009719" cy="923330"/>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Petites et Moyennes Entreprises</a:t>
            </a:r>
          </a:p>
        </p:txBody>
      </p:sp>
    </p:spTree>
    <p:extLst>
      <p:ext uri="{BB962C8B-B14F-4D97-AF65-F5344CB8AC3E}">
        <p14:creationId xmlns:p14="http://schemas.microsoft.com/office/powerpoint/2010/main" val="422436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21</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mesurée envers </a:t>
            </a:r>
            <a:r>
              <a:rPr lang="fr-FR" sz="1600" dirty="0">
                <a:solidFill>
                  <a:schemeClr val="accent1"/>
                </a:solidFill>
                <a:latin typeface="+mn-lt"/>
                <a:ea typeface="+mn-ea"/>
                <a:cs typeface="+mn-cs"/>
              </a:rPr>
              <a:t>les PME, </a:t>
            </a:r>
            <a:r>
              <a:rPr lang="fr-FR" sz="1600" dirty="0">
                <a:latin typeface="+mn-lt"/>
                <a:ea typeface="+mn-ea"/>
                <a:cs typeface="+mn-cs"/>
              </a:rPr>
              <a:t>selon la proximité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2029227957"/>
              </p:ext>
            </p:extLst>
          </p:nvPr>
        </p:nvGraphicFramePr>
        <p:xfrm>
          <a:off x="904875" y="1476375"/>
          <a:ext cx="9772649"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741556">
                  <a:extLst>
                    <a:ext uri="{9D8B030D-6E8A-4147-A177-3AD203B41FA5}">
                      <a16:colId xmlns:a16="http://schemas.microsoft.com/office/drawing/2014/main" val="3090986153"/>
                    </a:ext>
                  </a:extLst>
                </a:gridCol>
                <a:gridCol w="741556">
                  <a:extLst>
                    <a:ext uri="{9D8B030D-6E8A-4147-A177-3AD203B41FA5}">
                      <a16:colId xmlns:a16="http://schemas.microsoft.com/office/drawing/2014/main" val="3452687930"/>
                    </a:ext>
                  </a:extLst>
                </a:gridCol>
                <a:gridCol w="741556">
                  <a:extLst>
                    <a:ext uri="{9D8B030D-6E8A-4147-A177-3AD203B41FA5}">
                      <a16:colId xmlns:a16="http://schemas.microsoft.com/office/drawing/2014/main" val="2396657294"/>
                    </a:ext>
                  </a:extLst>
                </a:gridCol>
                <a:gridCol w="741556">
                  <a:extLst>
                    <a:ext uri="{9D8B030D-6E8A-4147-A177-3AD203B41FA5}">
                      <a16:colId xmlns:a16="http://schemas.microsoft.com/office/drawing/2014/main" val="574222886"/>
                    </a:ext>
                  </a:extLst>
                </a:gridCol>
                <a:gridCol w="741556">
                  <a:extLst>
                    <a:ext uri="{9D8B030D-6E8A-4147-A177-3AD203B41FA5}">
                      <a16:colId xmlns:a16="http://schemas.microsoft.com/office/drawing/2014/main" val="3368082148"/>
                    </a:ext>
                  </a:extLst>
                </a:gridCol>
                <a:gridCol w="741556">
                  <a:extLst>
                    <a:ext uri="{9D8B030D-6E8A-4147-A177-3AD203B41FA5}">
                      <a16:colId xmlns:a16="http://schemas.microsoft.com/office/drawing/2014/main" val="916228976"/>
                    </a:ext>
                  </a:extLst>
                </a:gridCol>
                <a:gridCol w="741556">
                  <a:extLst>
                    <a:ext uri="{9D8B030D-6E8A-4147-A177-3AD203B41FA5}">
                      <a16:colId xmlns:a16="http://schemas.microsoft.com/office/drawing/2014/main" val="909301864"/>
                    </a:ext>
                  </a:extLst>
                </a:gridCol>
                <a:gridCol w="741556">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b"/>
                      <a:r>
                        <a:rPr lang="fr-FR" sz="1200" b="0" i="0" u="none" strike="noStrike" dirty="0">
                          <a:solidFill>
                            <a:srgbClr val="000000"/>
                          </a:solidFill>
                          <a:effectLst/>
                          <a:latin typeface="+mn-lt"/>
                        </a:rPr>
                        <a:t>La réindustrialisation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86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2908323"/>
                  </a:ext>
                </a:extLst>
              </a:tr>
              <a:tr h="323827">
                <a:tc>
                  <a:txBody>
                    <a:bodyPr/>
                    <a:lstStyle/>
                    <a:p>
                      <a:pPr algn="r" fontAlgn="b"/>
                      <a:r>
                        <a:rPr lang="fr-FR" sz="1200" b="0" i="0" u="none" strike="noStrike" dirty="0">
                          <a:solidFill>
                            <a:srgbClr val="000000"/>
                          </a:solidFill>
                          <a:effectLst/>
                          <a:latin typeface="+mn-lt"/>
                        </a:rPr>
                        <a:t>Le tourisme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323827">
                <a:tc>
                  <a:txBody>
                    <a:bodyPr/>
                    <a:lstStyle/>
                    <a:p>
                      <a:pPr algn="r" fontAlgn="b"/>
                      <a:r>
                        <a:rPr lang="fr-FR" sz="1200" b="0" i="0" u="none" strike="noStrike">
                          <a:solidFill>
                            <a:srgbClr val="000000"/>
                          </a:solidFill>
                          <a:effectLst/>
                          <a:latin typeface="+mn-lt"/>
                        </a:rPr>
                        <a:t>Les mobilités du quotidien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323827">
                <a:tc>
                  <a:txBody>
                    <a:bodyPr/>
                    <a:lstStyle/>
                    <a:p>
                      <a:pPr algn="r" fontAlgn="b"/>
                      <a:r>
                        <a:rPr lang="fr-FR" sz="1200" b="0" i="0" u="none" strike="noStrike" dirty="0">
                          <a:solidFill>
                            <a:srgbClr val="000000"/>
                          </a:solidFill>
                          <a:effectLst/>
                          <a:latin typeface="+mn-lt"/>
                        </a:rPr>
                        <a:t>Le pouvoir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23827">
                <a:tc>
                  <a:txBody>
                    <a:bodyPr/>
                    <a:lstStyle/>
                    <a:p>
                      <a:pPr algn="r" fontAlgn="b"/>
                      <a:r>
                        <a:rPr lang="fr-FR" sz="1200" b="0" i="0" u="none" strike="noStrike">
                          <a:solidFill>
                            <a:srgbClr val="000000"/>
                          </a:solidFill>
                          <a:effectLst/>
                          <a:latin typeface="+mn-lt"/>
                        </a:rPr>
                        <a:t>La laïcité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92016"/>
                  </a:ext>
                </a:extLst>
              </a:tr>
              <a:tr h="323827">
                <a:tc>
                  <a:txBody>
                    <a:bodyPr/>
                    <a:lstStyle/>
                    <a:p>
                      <a:pPr algn="r" fontAlgn="b"/>
                      <a:r>
                        <a:rPr lang="fr-FR" sz="1200" b="0" i="0" u="none" strike="noStrike">
                          <a:solidFill>
                            <a:srgbClr val="000000"/>
                          </a:solidFill>
                          <a:effectLst/>
                          <a:latin typeface="+mn-lt"/>
                        </a:rPr>
                        <a:t>La qualité de l'éducation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23827">
                <a:tc>
                  <a:txBody>
                    <a:bodyPr/>
                    <a:lstStyle/>
                    <a:p>
                      <a:pPr algn="r" fontAlgn="b"/>
                      <a:r>
                        <a:rPr lang="fr-FR" sz="1200" b="0" i="0" u="none" strike="noStrike" dirty="0">
                          <a:solidFill>
                            <a:srgbClr val="000000"/>
                          </a:solidFill>
                          <a:effectLst/>
                          <a:latin typeface="+mn-lt"/>
                        </a:rPr>
                        <a:t>Le vaccin contre la covid-19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23827">
                <a:tc>
                  <a:txBody>
                    <a:bodyPr/>
                    <a:lstStyle/>
                    <a:p>
                      <a:pPr algn="r" fontAlgn="b"/>
                      <a:r>
                        <a:rPr lang="fr-FR" sz="1200" b="0" i="0" u="none" strike="noStrike" dirty="0">
                          <a:solidFill>
                            <a:srgbClr val="000000"/>
                          </a:solidFill>
                          <a:effectLst/>
                          <a:latin typeface="+mn-lt"/>
                        </a:rPr>
                        <a:t>L'accès à un logement de qualité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650730"/>
                  </a:ext>
                </a:extLst>
              </a:tr>
              <a:tr h="323827">
                <a:tc>
                  <a:txBody>
                    <a:bodyPr/>
                    <a:lstStyle/>
                    <a:p>
                      <a:pPr algn="r" fontAlgn="b"/>
                      <a:r>
                        <a:rPr lang="fr-FR" sz="1200" b="0" i="0" u="none" strike="noStrike" dirty="0">
                          <a:solidFill>
                            <a:srgbClr val="000000"/>
                          </a:solidFill>
                          <a:effectLst/>
                          <a:latin typeface="+mn-lt"/>
                        </a:rPr>
                        <a:t>L'accès aux soins de santé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809895"/>
                  </a:ext>
                </a:extLst>
              </a:tr>
              <a:tr h="323827">
                <a:tc>
                  <a:txBody>
                    <a:bodyPr/>
                    <a:lstStyle/>
                    <a:p>
                      <a:pPr algn="r" fontAlgn="b"/>
                      <a:r>
                        <a:rPr lang="fr-FR" sz="1200" b="0" i="0" u="none" strike="noStrike" dirty="0">
                          <a:solidFill>
                            <a:srgbClr val="000000"/>
                          </a:solidFill>
                          <a:effectLst/>
                          <a:latin typeface="+mn-lt"/>
                        </a:rPr>
                        <a:t>La sécurité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lang="fr-FR" sz="1200" b="0" i="0" u="none" strike="noStrike" dirty="0">
                          <a:solidFill>
                            <a:srgbClr val="000000"/>
                          </a:solidFill>
                          <a:effectLst/>
                          <a:latin typeface="+mn-lt"/>
                        </a:rPr>
                        <a:t>Les retraites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lang="fr-FR" sz="1200" b="0" i="0" u="none" strike="noStrike" dirty="0">
                          <a:solidFill>
                            <a:srgbClr val="000000"/>
                          </a:solidFill>
                          <a:effectLst/>
                          <a:latin typeface="+mn-lt"/>
                        </a:rPr>
                        <a:t>Le dérèglement climatique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425119"/>
                  </a:ext>
                </a:extLst>
              </a:tr>
            </a:tbl>
          </a:graphicData>
        </a:graphic>
      </p:graphicFrame>
      <p:sp>
        <p:nvSpPr>
          <p:cNvPr id="9" name="ZoneTexte 8">
            <a:extLst>
              <a:ext uri="{FF2B5EF4-FFF2-40B4-BE49-F238E27FC236}">
                <a16:creationId xmlns:a16="http://schemas.microsoft.com/office/drawing/2014/main" id="{8A57AF1E-AA76-4A04-BA2A-CEDF5B9EA08A}"/>
              </a:ext>
            </a:extLst>
          </p:cNvPr>
          <p:cNvSpPr txBox="1"/>
          <p:nvPr/>
        </p:nvSpPr>
        <p:spPr>
          <a:xfrm>
            <a:off x="1123951" y="1449857"/>
            <a:ext cx="2895600"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Petites et Moyennes Entreprises</a:t>
            </a:r>
          </a:p>
        </p:txBody>
      </p:sp>
    </p:spTree>
    <p:extLst>
      <p:ext uri="{BB962C8B-B14F-4D97-AF65-F5344CB8AC3E}">
        <p14:creationId xmlns:p14="http://schemas.microsoft.com/office/powerpoint/2010/main" val="116903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22</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Contrairement aux PME, les Grandes entreprises recueillent de manière générale la confiance de moins d’1 Français sur 2 pour répondre à ces différents enjeux (et notamment moitié moins de la confiance exprimée envers les PME au sujet de la réindustrialisation)</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3107568004"/>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C4CA4EC5-C6E7-4370-8A92-7A30CDAFF652}"/>
              </a:ext>
            </a:extLst>
          </p:cNvPr>
          <p:cNvSpPr txBox="1"/>
          <p:nvPr/>
        </p:nvSpPr>
        <p:spPr>
          <a:xfrm>
            <a:off x="9325031" y="3019994"/>
            <a:ext cx="1493524" cy="923330"/>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Grandes entreprises</a:t>
            </a:r>
          </a:p>
        </p:txBody>
      </p:sp>
    </p:spTree>
    <p:extLst>
      <p:ext uri="{BB962C8B-B14F-4D97-AF65-F5344CB8AC3E}">
        <p14:creationId xmlns:p14="http://schemas.microsoft.com/office/powerpoint/2010/main" val="134701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23</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mesurée envers </a:t>
            </a:r>
            <a:r>
              <a:rPr lang="fr-FR" sz="1600" dirty="0">
                <a:solidFill>
                  <a:schemeClr val="accent1"/>
                </a:solidFill>
                <a:latin typeface="+mn-lt"/>
                <a:ea typeface="+mn-ea"/>
                <a:cs typeface="+mn-cs"/>
              </a:rPr>
              <a:t>les Grandes entreprises, </a:t>
            </a:r>
            <a:r>
              <a:rPr lang="fr-FR" sz="1600" dirty="0">
                <a:latin typeface="+mn-lt"/>
                <a:ea typeface="+mn-ea"/>
                <a:cs typeface="+mn-cs"/>
              </a:rPr>
              <a:t>selon la proximité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2090146395"/>
              </p:ext>
            </p:extLst>
          </p:nvPr>
        </p:nvGraphicFramePr>
        <p:xfrm>
          <a:off x="904875" y="1476375"/>
          <a:ext cx="9772649"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741556">
                  <a:extLst>
                    <a:ext uri="{9D8B030D-6E8A-4147-A177-3AD203B41FA5}">
                      <a16:colId xmlns:a16="http://schemas.microsoft.com/office/drawing/2014/main" val="3090986153"/>
                    </a:ext>
                  </a:extLst>
                </a:gridCol>
                <a:gridCol w="741556">
                  <a:extLst>
                    <a:ext uri="{9D8B030D-6E8A-4147-A177-3AD203B41FA5}">
                      <a16:colId xmlns:a16="http://schemas.microsoft.com/office/drawing/2014/main" val="3452687930"/>
                    </a:ext>
                  </a:extLst>
                </a:gridCol>
                <a:gridCol w="741556">
                  <a:extLst>
                    <a:ext uri="{9D8B030D-6E8A-4147-A177-3AD203B41FA5}">
                      <a16:colId xmlns:a16="http://schemas.microsoft.com/office/drawing/2014/main" val="2396657294"/>
                    </a:ext>
                  </a:extLst>
                </a:gridCol>
                <a:gridCol w="741556">
                  <a:extLst>
                    <a:ext uri="{9D8B030D-6E8A-4147-A177-3AD203B41FA5}">
                      <a16:colId xmlns:a16="http://schemas.microsoft.com/office/drawing/2014/main" val="574222886"/>
                    </a:ext>
                  </a:extLst>
                </a:gridCol>
                <a:gridCol w="741556">
                  <a:extLst>
                    <a:ext uri="{9D8B030D-6E8A-4147-A177-3AD203B41FA5}">
                      <a16:colId xmlns:a16="http://schemas.microsoft.com/office/drawing/2014/main" val="3368082148"/>
                    </a:ext>
                  </a:extLst>
                </a:gridCol>
                <a:gridCol w="741556">
                  <a:extLst>
                    <a:ext uri="{9D8B030D-6E8A-4147-A177-3AD203B41FA5}">
                      <a16:colId xmlns:a16="http://schemas.microsoft.com/office/drawing/2014/main" val="916228976"/>
                    </a:ext>
                  </a:extLst>
                </a:gridCol>
                <a:gridCol w="741556">
                  <a:extLst>
                    <a:ext uri="{9D8B030D-6E8A-4147-A177-3AD203B41FA5}">
                      <a16:colId xmlns:a16="http://schemas.microsoft.com/office/drawing/2014/main" val="909301864"/>
                    </a:ext>
                  </a:extLst>
                </a:gridCol>
                <a:gridCol w="741556">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b"/>
                      <a:r>
                        <a:rPr lang="fr-FR" sz="1200" b="0" i="0" u="none" strike="noStrike" dirty="0">
                          <a:solidFill>
                            <a:srgbClr val="000000"/>
                          </a:solidFill>
                          <a:effectLst/>
                          <a:latin typeface="+mn-lt"/>
                        </a:rPr>
                        <a:t>Le tourisme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2908323"/>
                  </a:ext>
                </a:extLst>
              </a:tr>
              <a:tr h="323827">
                <a:tc>
                  <a:txBody>
                    <a:bodyPr/>
                    <a:lstStyle/>
                    <a:p>
                      <a:pPr algn="r" fontAlgn="b"/>
                      <a:r>
                        <a:rPr lang="fr-FR" sz="1200" b="0" i="0" u="none" strike="noStrike" dirty="0">
                          <a:solidFill>
                            <a:srgbClr val="000000"/>
                          </a:solidFill>
                          <a:effectLst/>
                          <a:latin typeface="+mn-lt"/>
                        </a:rPr>
                        <a:t>La laïcité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323827">
                <a:tc>
                  <a:txBody>
                    <a:bodyPr/>
                    <a:lstStyle/>
                    <a:p>
                      <a:pPr algn="r" fontAlgn="b"/>
                      <a:r>
                        <a:rPr lang="fr-FR" sz="1200" b="0" i="0" u="none" strike="noStrike">
                          <a:solidFill>
                            <a:srgbClr val="000000"/>
                          </a:solidFill>
                          <a:effectLst/>
                          <a:latin typeface="+mn-lt"/>
                        </a:rPr>
                        <a:t>Les mobilités du quotidien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323827">
                <a:tc>
                  <a:txBody>
                    <a:bodyPr/>
                    <a:lstStyle/>
                    <a:p>
                      <a:pPr algn="r" fontAlgn="b"/>
                      <a:r>
                        <a:rPr lang="fr-FR" sz="1200" b="0" i="0" u="none" strike="noStrike" dirty="0">
                          <a:solidFill>
                            <a:srgbClr val="000000"/>
                          </a:solidFill>
                          <a:effectLst/>
                          <a:latin typeface="+mn-lt"/>
                        </a:rPr>
                        <a:t>La qualité de l'éducation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23827">
                <a:tc>
                  <a:txBody>
                    <a:bodyPr/>
                    <a:lstStyle/>
                    <a:p>
                      <a:pPr algn="r" fontAlgn="b"/>
                      <a:r>
                        <a:rPr lang="fr-FR" sz="1200" b="0" i="0" u="none" strike="noStrike" dirty="0">
                          <a:solidFill>
                            <a:srgbClr val="000000"/>
                          </a:solidFill>
                          <a:effectLst/>
                          <a:latin typeface="+mn-lt"/>
                        </a:rPr>
                        <a:t>Le vaccin contre la covid-19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556992016"/>
                  </a:ext>
                </a:extLst>
              </a:tr>
              <a:tr h="323827">
                <a:tc>
                  <a:txBody>
                    <a:bodyPr/>
                    <a:lstStyle/>
                    <a:p>
                      <a:pPr algn="r" fontAlgn="b"/>
                      <a:r>
                        <a:rPr lang="fr-FR" sz="1200" b="0" i="0" u="none" strike="noStrike">
                          <a:solidFill>
                            <a:srgbClr val="000000"/>
                          </a:solidFill>
                          <a:effectLst/>
                          <a:latin typeface="+mn-lt"/>
                        </a:rPr>
                        <a:t>La sécurité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23827">
                <a:tc>
                  <a:txBody>
                    <a:bodyPr/>
                    <a:lstStyle/>
                    <a:p>
                      <a:pPr algn="r" fontAlgn="b"/>
                      <a:r>
                        <a:rPr lang="fr-FR" sz="1200" b="0" i="0" u="none" strike="noStrike">
                          <a:solidFill>
                            <a:srgbClr val="000000"/>
                          </a:solidFill>
                          <a:effectLst/>
                          <a:latin typeface="+mn-lt"/>
                        </a:rPr>
                        <a:t>La réindustrialisation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23827">
                <a:tc>
                  <a:txBody>
                    <a:bodyPr/>
                    <a:lstStyle/>
                    <a:p>
                      <a:pPr algn="r" fontAlgn="b"/>
                      <a:r>
                        <a:rPr lang="fr-FR" sz="1200" b="0" i="0" u="none" strike="noStrike" dirty="0">
                          <a:solidFill>
                            <a:srgbClr val="000000"/>
                          </a:solidFill>
                          <a:effectLst/>
                          <a:latin typeface="+mn-lt"/>
                        </a:rPr>
                        <a:t>L'accès aux soins de santé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297650730"/>
                  </a:ext>
                </a:extLst>
              </a:tr>
              <a:tr h="323827">
                <a:tc>
                  <a:txBody>
                    <a:bodyPr/>
                    <a:lstStyle/>
                    <a:p>
                      <a:pPr algn="r" fontAlgn="b"/>
                      <a:r>
                        <a:rPr lang="fr-FR" sz="1200" b="0" i="0" u="none" strike="noStrike">
                          <a:solidFill>
                            <a:srgbClr val="000000"/>
                          </a:solidFill>
                          <a:effectLst/>
                          <a:latin typeface="+mn-lt"/>
                        </a:rPr>
                        <a:t>L'accès à un logement de qualité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850809895"/>
                  </a:ext>
                </a:extLst>
              </a:tr>
              <a:tr h="323827">
                <a:tc>
                  <a:txBody>
                    <a:bodyPr/>
                    <a:lstStyle/>
                    <a:p>
                      <a:pPr algn="r" fontAlgn="b"/>
                      <a:r>
                        <a:rPr lang="fr-FR" sz="1200" b="0" i="0" u="none" strike="noStrike" dirty="0">
                          <a:solidFill>
                            <a:srgbClr val="000000"/>
                          </a:solidFill>
                          <a:effectLst/>
                          <a:latin typeface="+mn-lt"/>
                        </a:rPr>
                        <a:t>Les retraites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32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lang="fr-FR" sz="1200" b="0" i="0" u="none" strike="noStrike" dirty="0">
                          <a:solidFill>
                            <a:srgbClr val="000000"/>
                          </a:solidFill>
                          <a:effectLst/>
                          <a:latin typeface="+mn-lt"/>
                        </a:rPr>
                        <a:t>Le pouvoir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lang="fr-FR" sz="1200" b="0" i="0" u="none" strike="noStrike" dirty="0">
                          <a:solidFill>
                            <a:srgbClr val="000000"/>
                          </a:solidFill>
                          <a:effectLst/>
                          <a:latin typeface="+mn-lt"/>
                        </a:rPr>
                        <a:t>Le dérèglement climatique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15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
        <p:nvSpPr>
          <p:cNvPr id="9" name="ZoneTexte 8">
            <a:extLst>
              <a:ext uri="{FF2B5EF4-FFF2-40B4-BE49-F238E27FC236}">
                <a16:creationId xmlns:a16="http://schemas.microsoft.com/office/drawing/2014/main" id="{8A57AF1E-AA76-4A04-BA2A-CEDF5B9EA08A}"/>
              </a:ext>
            </a:extLst>
          </p:cNvPr>
          <p:cNvSpPr txBox="1"/>
          <p:nvPr/>
        </p:nvSpPr>
        <p:spPr>
          <a:xfrm>
            <a:off x="1343026" y="1466850"/>
            <a:ext cx="2705100"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Grandes entreprises</a:t>
            </a:r>
          </a:p>
        </p:txBody>
      </p:sp>
    </p:spTree>
    <p:extLst>
      <p:ext uri="{BB962C8B-B14F-4D97-AF65-F5344CB8AC3E}">
        <p14:creationId xmlns:p14="http://schemas.microsoft.com/office/powerpoint/2010/main" val="4160067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B4FB87-380C-46B1-BC02-509EE70F653A}"/>
              </a:ext>
            </a:extLst>
          </p:cNvPr>
          <p:cNvSpPr>
            <a:spLocks noGrp="1"/>
          </p:cNvSpPr>
          <p:nvPr>
            <p:ph type="body" sz="quarter" idx="18"/>
          </p:nvPr>
        </p:nvSpPr>
        <p:spPr/>
        <p:txBody>
          <a:bodyPr>
            <a:normAutofit fontScale="85000" lnSpcReduction="10000"/>
          </a:bodyPr>
          <a:lstStyle/>
          <a:p>
            <a:r>
              <a:rPr lang="fr-FR" dirty="0"/>
              <a:t>Les acteurs de la société civile (citoyens et monde associatif) sont perçus comme des acteurs de confiance dans certains domaines</a:t>
            </a:r>
          </a:p>
        </p:txBody>
      </p:sp>
      <p:sp>
        <p:nvSpPr>
          <p:cNvPr id="3" name="Espace réservé du texte 2">
            <a:extLst>
              <a:ext uri="{FF2B5EF4-FFF2-40B4-BE49-F238E27FC236}">
                <a16:creationId xmlns:a16="http://schemas.microsoft.com/office/drawing/2014/main" id="{D82070D9-C4C9-4FB0-A437-D56F51E7E6DF}"/>
              </a:ext>
            </a:extLst>
          </p:cNvPr>
          <p:cNvSpPr>
            <a:spLocks noGrp="1"/>
          </p:cNvSpPr>
          <p:nvPr>
            <p:ph type="body" sz="quarter" idx="19"/>
          </p:nvPr>
        </p:nvSpPr>
        <p:spPr>
          <a:xfrm>
            <a:off x="462998" y="1304148"/>
            <a:ext cx="10519327" cy="4690255"/>
          </a:xfrm>
        </p:spPr>
        <p:txBody>
          <a:bodyPr/>
          <a:lstStyle/>
          <a:p>
            <a:pPr algn="just">
              <a:spcAft>
                <a:spcPts val="600"/>
              </a:spcAft>
            </a:pPr>
            <a:r>
              <a:rPr lang="fr-FR" dirty="0"/>
              <a:t>Le monde associatif (les associations et ONG) bénéficie d’une confiance majoritaire de la part des Français pour traiter certains enjeux, comme le dérèglement climatique, la vaccination contre la covid-19, le tourisme ou encore l’accès aux soins de santé. Un niveau de confiance nettement plus élevé pour les Français proches d’une formation politique de gauche ou du centre, alors que les sympathisants de droite et du RN expriment en revanche une confiance minoritaire pour l’ensemble de ces enjeux.</a:t>
            </a:r>
          </a:p>
          <a:p>
            <a:pPr algn="just">
              <a:spcAft>
                <a:spcPts val="600"/>
              </a:spcAft>
            </a:pPr>
            <a:r>
              <a:rPr lang="fr-FR" dirty="0"/>
              <a:t>Au-delà du monde associatif, ces différentes enquêtes testaient la confiance des Français envers leurs concitoyens pour répondre directement aux différents enjeux. Les Français déclarent dans l’ensemble un bon niveau de confiance envers les citoyens pour répondre aux enjeux de la réindustrialisation et du tourisme, et se montrent partagés en revanche concernant le sujet des retraites, de la sécurité, du pouvoir d’achat ou encore de la vaccination, confiance qui se trouve plus marquée également auprès des sympathisants de gauche.</a:t>
            </a:r>
          </a:p>
        </p:txBody>
      </p:sp>
    </p:spTree>
    <p:extLst>
      <p:ext uri="{BB962C8B-B14F-4D97-AF65-F5344CB8AC3E}">
        <p14:creationId xmlns:p14="http://schemas.microsoft.com/office/powerpoint/2010/main" val="402476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25</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comparée envers les </a:t>
            </a:r>
            <a:r>
              <a:rPr lang="fr-FR" sz="1600" dirty="0">
                <a:solidFill>
                  <a:srgbClr val="002060"/>
                </a:solidFill>
                <a:latin typeface="+mn-lt"/>
                <a:ea typeface="+mn-ea"/>
                <a:cs typeface="+mn-cs"/>
              </a:rPr>
              <a:t>associations et ONG</a:t>
            </a:r>
            <a:r>
              <a:rPr lang="fr-FR" sz="1600" dirty="0">
                <a:latin typeface="+mn-lt"/>
                <a:ea typeface="+mn-ea"/>
                <a:cs typeface="+mn-cs"/>
              </a:rPr>
              <a:t> et les </a:t>
            </a:r>
            <a:r>
              <a:rPr lang="fr-FR" sz="1600" dirty="0">
                <a:solidFill>
                  <a:srgbClr val="002060"/>
                </a:solidFill>
                <a:latin typeface="+mn-lt"/>
                <a:ea typeface="+mn-ea"/>
                <a:cs typeface="+mn-cs"/>
              </a:rPr>
              <a:t>citoyens </a:t>
            </a:r>
            <a:r>
              <a:rPr lang="fr-FR" sz="1600" dirty="0">
                <a:latin typeface="+mn-lt"/>
                <a:ea typeface="+mn-ea"/>
                <a:cs typeface="+mn-cs"/>
              </a:rPr>
              <a:t>sur les différents enjeux testés</a:t>
            </a:r>
            <a:endParaRPr lang="fr-FR" sz="1600" dirty="0">
              <a:solidFill>
                <a:schemeClr val="accent1"/>
              </a:solidFill>
              <a:latin typeface="+mn-lt"/>
              <a:ea typeface="+mn-ea"/>
              <a:cs typeface="+mn-cs"/>
            </a:endParaRP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9" name="Graphique 8">
            <a:extLst>
              <a:ext uri="{FF2B5EF4-FFF2-40B4-BE49-F238E27FC236}">
                <a16:creationId xmlns:a16="http://schemas.microsoft.com/office/drawing/2014/main" id="{045AEE74-9BAB-473B-B098-C78874652549}"/>
              </a:ext>
            </a:extLst>
          </p:cNvPr>
          <p:cNvGraphicFramePr/>
          <p:nvPr>
            <p:extLst>
              <p:ext uri="{D42A27DB-BD31-4B8C-83A1-F6EECF244321}">
                <p14:modId xmlns:p14="http://schemas.microsoft.com/office/powerpoint/2010/main" val="738583260"/>
              </p:ext>
            </p:extLst>
          </p:nvPr>
        </p:nvGraphicFramePr>
        <p:xfrm>
          <a:off x="1562266" y="1383436"/>
          <a:ext cx="9970935" cy="4988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11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26</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400" dirty="0">
                <a:latin typeface="+mn-lt"/>
                <a:ea typeface="+mn-ea"/>
                <a:cs typeface="+mn-cs"/>
              </a:rPr>
              <a:t>Les Français affichent une confiance majoritaire envers le monde associatif pour répondre à certains enjeux, bien qu’avec une intensité relativement faible. Plus de 6 Français sur 10 déclarent notamment faire confiance aux associations et ONG en matière de dérèglement climatique, de tourisme, mais également sur le sujet de la vaccination et de l’accès aux soins de santé</a:t>
            </a:r>
            <a:endParaRPr lang="fr-FR" sz="1400" dirty="0">
              <a:solidFill>
                <a:schemeClr val="accent1"/>
              </a:solidFill>
              <a:latin typeface="+mn-lt"/>
              <a:ea typeface="+mn-ea"/>
              <a:cs typeface="+mn-cs"/>
            </a:endParaRP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3483135748"/>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E05051C3-7401-4715-9116-C0B0AAFD6E09}"/>
              </a:ext>
            </a:extLst>
          </p:cNvPr>
          <p:cNvSpPr txBox="1"/>
          <p:nvPr/>
        </p:nvSpPr>
        <p:spPr>
          <a:xfrm>
            <a:off x="9325030" y="3019994"/>
            <a:ext cx="2162120"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associations et ONG</a:t>
            </a:r>
          </a:p>
        </p:txBody>
      </p:sp>
    </p:spTree>
    <p:extLst>
      <p:ext uri="{BB962C8B-B14F-4D97-AF65-F5344CB8AC3E}">
        <p14:creationId xmlns:p14="http://schemas.microsoft.com/office/powerpoint/2010/main" val="3713184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27</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mesurée envers </a:t>
            </a:r>
            <a:r>
              <a:rPr lang="fr-FR" sz="1600" dirty="0">
                <a:solidFill>
                  <a:schemeClr val="accent1"/>
                </a:solidFill>
                <a:latin typeface="+mn-lt"/>
                <a:ea typeface="+mn-ea"/>
                <a:cs typeface="+mn-cs"/>
              </a:rPr>
              <a:t>les associations et ONG, </a:t>
            </a:r>
            <a:r>
              <a:rPr lang="fr-FR" sz="1600" dirty="0">
                <a:latin typeface="+mn-lt"/>
                <a:ea typeface="+mn-ea"/>
                <a:cs typeface="+mn-cs"/>
              </a:rPr>
              <a:t>selon la proximité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1094235887"/>
              </p:ext>
            </p:extLst>
          </p:nvPr>
        </p:nvGraphicFramePr>
        <p:xfrm>
          <a:off x="904875" y="1476375"/>
          <a:ext cx="9772649"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741556">
                  <a:extLst>
                    <a:ext uri="{9D8B030D-6E8A-4147-A177-3AD203B41FA5}">
                      <a16:colId xmlns:a16="http://schemas.microsoft.com/office/drawing/2014/main" val="3090986153"/>
                    </a:ext>
                  </a:extLst>
                </a:gridCol>
                <a:gridCol w="741556">
                  <a:extLst>
                    <a:ext uri="{9D8B030D-6E8A-4147-A177-3AD203B41FA5}">
                      <a16:colId xmlns:a16="http://schemas.microsoft.com/office/drawing/2014/main" val="3452687930"/>
                    </a:ext>
                  </a:extLst>
                </a:gridCol>
                <a:gridCol w="741556">
                  <a:extLst>
                    <a:ext uri="{9D8B030D-6E8A-4147-A177-3AD203B41FA5}">
                      <a16:colId xmlns:a16="http://schemas.microsoft.com/office/drawing/2014/main" val="2396657294"/>
                    </a:ext>
                  </a:extLst>
                </a:gridCol>
                <a:gridCol w="741556">
                  <a:extLst>
                    <a:ext uri="{9D8B030D-6E8A-4147-A177-3AD203B41FA5}">
                      <a16:colId xmlns:a16="http://schemas.microsoft.com/office/drawing/2014/main" val="574222886"/>
                    </a:ext>
                  </a:extLst>
                </a:gridCol>
                <a:gridCol w="741556">
                  <a:extLst>
                    <a:ext uri="{9D8B030D-6E8A-4147-A177-3AD203B41FA5}">
                      <a16:colId xmlns:a16="http://schemas.microsoft.com/office/drawing/2014/main" val="3368082148"/>
                    </a:ext>
                  </a:extLst>
                </a:gridCol>
                <a:gridCol w="741556">
                  <a:extLst>
                    <a:ext uri="{9D8B030D-6E8A-4147-A177-3AD203B41FA5}">
                      <a16:colId xmlns:a16="http://schemas.microsoft.com/office/drawing/2014/main" val="916228976"/>
                    </a:ext>
                  </a:extLst>
                </a:gridCol>
                <a:gridCol w="741556">
                  <a:extLst>
                    <a:ext uri="{9D8B030D-6E8A-4147-A177-3AD203B41FA5}">
                      <a16:colId xmlns:a16="http://schemas.microsoft.com/office/drawing/2014/main" val="909301864"/>
                    </a:ext>
                  </a:extLst>
                </a:gridCol>
                <a:gridCol w="741556">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b"/>
                      <a:r>
                        <a:rPr lang="fr-FR" sz="1200" b="0" i="0" u="none" strike="noStrike" dirty="0">
                          <a:solidFill>
                            <a:srgbClr val="000000"/>
                          </a:solidFill>
                          <a:effectLst/>
                          <a:latin typeface="+mn-lt"/>
                        </a:rPr>
                        <a:t>Le dérèglement climatique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2908323"/>
                  </a:ext>
                </a:extLst>
              </a:tr>
              <a:tr h="323827">
                <a:tc>
                  <a:txBody>
                    <a:bodyPr/>
                    <a:lstStyle/>
                    <a:p>
                      <a:pPr algn="r" fontAlgn="b"/>
                      <a:r>
                        <a:rPr lang="fr-FR" sz="1200" b="0" i="0" u="none" strike="noStrike" dirty="0">
                          <a:solidFill>
                            <a:srgbClr val="000000"/>
                          </a:solidFill>
                          <a:effectLst/>
                          <a:latin typeface="+mn-lt"/>
                        </a:rPr>
                        <a:t>Le vaccin contre la covid-19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323827">
                <a:tc>
                  <a:txBody>
                    <a:bodyPr/>
                    <a:lstStyle/>
                    <a:p>
                      <a:pPr algn="r" fontAlgn="b"/>
                      <a:r>
                        <a:rPr lang="fr-FR" sz="1200" b="0" i="0" u="none" strike="noStrike">
                          <a:solidFill>
                            <a:srgbClr val="000000"/>
                          </a:solidFill>
                          <a:effectLst/>
                          <a:latin typeface="+mn-lt"/>
                        </a:rPr>
                        <a:t>Le tourisme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323827">
                <a:tc>
                  <a:txBody>
                    <a:bodyPr/>
                    <a:lstStyle/>
                    <a:p>
                      <a:pPr algn="r" fontAlgn="b"/>
                      <a:r>
                        <a:rPr lang="fr-FR" sz="1200" b="0" i="0" u="none" strike="noStrike" dirty="0">
                          <a:solidFill>
                            <a:srgbClr val="000000"/>
                          </a:solidFill>
                          <a:effectLst/>
                          <a:latin typeface="+mn-lt"/>
                        </a:rPr>
                        <a:t>L'accès aux soins de santé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23827">
                <a:tc>
                  <a:txBody>
                    <a:bodyPr/>
                    <a:lstStyle/>
                    <a:p>
                      <a:pPr algn="r" fontAlgn="b"/>
                      <a:r>
                        <a:rPr lang="fr-FR" sz="1200" b="0" i="0" u="none" strike="noStrike">
                          <a:solidFill>
                            <a:srgbClr val="000000"/>
                          </a:solidFill>
                          <a:effectLst/>
                          <a:latin typeface="+mn-lt"/>
                        </a:rPr>
                        <a:t>La laïcité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92016"/>
                  </a:ext>
                </a:extLst>
              </a:tr>
              <a:tr h="323827">
                <a:tc>
                  <a:txBody>
                    <a:bodyPr/>
                    <a:lstStyle/>
                    <a:p>
                      <a:pPr algn="r" fontAlgn="b"/>
                      <a:r>
                        <a:rPr lang="fr-FR" sz="1200" b="0" i="0" u="none" strike="noStrike" dirty="0">
                          <a:solidFill>
                            <a:srgbClr val="000000"/>
                          </a:solidFill>
                          <a:effectLst/>
                          <a:latin typeface="+mn-lt"/>
                        </a:rPr>
                        <a:t>Les mobilités du quotidien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23827">
                <a:tc>
                  <a:txBody>
                    <a:bodyPr/>
                    <a:lstStyle/>
                    <a:p>
                      <a:pPr algn="r" fontAlgn="b"/>
                      <a:r>
                        <a:rPr lang="fr-FR" sz="1200" b="0" i="0" u="none" strike="noStrike">
                          <a:solidFill>
                            <a:srgbClr val="000000"/>
                          </a:solidFill>
                          <a:effectLst/>
                          <a:latin typeface="+mn-lt"/>
                        </a:rPr>
                        <a:t>La réindustrialisation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39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23827">
                <a:tc>
                  <a:txBody>
                    <a:bodyPr/>
                    <a:lstStyle/>
                    <a:p>
                      <a:pPr algn="r" fontAlgn="b"/>
                      <a:r>
                        <a:rPr lang="fr-FR" sz="1200" b="0" i="0" u="none" strike="noStrike" dirty="0">
                          <a:solidFill>
                            <a:srgbClr val="000000"/>
                          </a:solidFill>
                          <a:effectLst/>
                          <a:latin typeface="+mn-lt"/>
                        </a:rPr>
                        <a:t>La sécurité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87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297650730"/>
                  </a:ext>
                </a:extLst>
              </a:tr>
              <a:tr h="323827">
                <a:tc>
                  <a:txBody>
                    <a:bodyPr/>
                    <a:lstStyle/>
                    <a:p>
                      <a:pPr algn="r" fontAlgn="b"/>
                      <a:r>
                        <a:rPr lang="fr-FR" sz="1200" b="0" i="0" u="none" strike="noStrike">
                          <a:solidFill>
                            <a:srgbClr val="000000"/>
                          </a:solidFill>
                          <a:effectLst/>
                          <a:latin typeface="+mn-lt"/>
                        </a:rPr>
                        <a:t>La qualité de l'éducation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25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850809895"/>
                  </a:ext>
                </a:extLst>
              </a:tr>
              <a:tr h="323827">
                <a:tc>
                  <a:txBody>
                    <a:bodyPr/>
                    <a:lstStyle/>
                    <a:p>
                      <a:pPr algn="r" fontAlgn="b"/>
                      <a:r>
                        <a:rPr lang="fr-FR" sz="1200" b="0" i="0" u="none" strike="noStrike" dirty="0">
                          <a:solidFill>
                            <a:srgbClr val="000000"/>
                          </a:solidFill>
                          <a:effectLst/>
                          <a:latin typeface="+mn-lt"/>
                        </a:rPr>
                        <a:t>L'accès à un logement de qualité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lang="fr-FR" sz="1200" b="0" i="0" u="none" strike="noStrike" dirty="0">
                          <a:solidFill>
                            <a:srgbClr val="000000"/>
                          </a:solidFill>
                          <a:effectLst/>
                          <a:latin typeface="+mn-lt"/>
                        </a:rPr>
                        <a:t>Le pouvoir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lang="fr-FR" sz="1200" b="0" i="0" u="none" strike="noStrike" dirty="0">
                          <a:solidFill>
                            <a:srgbClr val="000000"/>
                          </a:solidFill>
                          <a:effectLst/>
                          <a:latin typeface="+mn-lt"/>
                        </a:rPr>
                        <a:t>Les retraites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22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28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
        <p:nvSpPr>
          <p:cNvPr id="9" name="ZoneTexte 8">
            <a:extLst>
              <a:ext uri="{FF2B5EF4-FFF2-40B4-BE49-F238E27FC236}">
                <a16:creationId xmlns:a16="http://schemas.microsoft.com/office/drawing/2014/main" id="{8A57AF1E-AA76-4A04-BA2A-CEDF5B9EA08A}"/>
              </a:ext>
            </a:extLst>
          </p:cNvPr>
          <p:cNvSpPr txBox="1"/>
          <p:nvPr/>
        </p:nvSpPr>
        <p:spPr>
          <a:xfrm>
            <a:off x="1371601" y="1485900"/>
            <a:ext cx="2266949"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associations et ONG</a:t>
            </a:r>
          </a:p>
        </p:txBody>
      </p:sp>
    </p:spTree>
    <p:extLst>
      <p:ext uri="{BB962C8B-B14F-4D97-AF65-F5344CB8AC3E}">
        <p14:creationId xmlns:p14="http://schemas.microsoft.com/office/powerpoint/2010/main" val="3546634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28</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De manière générale, les Français affichent un bon niveau de confiance envers leurs concitoyens pour répondre à certains grands enjeux : la réindustrialisation et le tourisme en premier lieu</a:t>
            </a:r>
            <a:endParaRPr lang="fr-FR" sz="1600" dirty="0">
              <a:solidFill>
                <a:schemeClr val="accent1"/>
              </a:solidFill>
              <a:latin typeface="+mn-lt"/>
              <a:ea typeface="+mn-ea"/>
              <a:cs typeface="+mn-cs"/>
            </a:endParaRP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3542345264"/>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9C733FFD-0996-4EE6-87D7-B9740E012D62}"/>
              </a:ext>
            </a:extLst>
          </p:cNvPr>
          <p:cNvSpPr txBox="1"/>
          <p:nvPr/>
        </p:nvSpPr>
        <p:spPr>
          <a:xfrm>
            <a:off x="9325031" y="3019994"/>
            <a:ext cx="1493524" cy="615553"/>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citoyens</a:t>
            </a:r>
          </a:p>
        </p:txBody>
      </p:sp>
    </p:spTree>
    <p:extLst>
      <p:ext uri="{BB962C8B-B14F-4D97-AF65-F5344CB8AC3E}">
        <p14:creationId xmlns:p14="http://schemas.microsoft.com/office/powerpoint/2010/main" val="422642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29</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Confiance mesurée envers </a:t>
            </a:r>
            <a:r>
              <a:rPr lang="fr-FR" sz="1600">
                <a:solidFill>
                  <a:schemeClr val="accent1"/>
                </a:solidFill>
                <a:latin typeface="+mn-lt"/>
                <a:ea typeface="+mn-ea"/>
                <a:cs typeface="+mn-cs"/>
              </a:rPr>
              <a:t>les citoyens, </a:t>
            </a:r>
            <a:r>
              <a:rPr lang="fr-FR" sz="1600" dirty="0">
                <a:latin typeface="+mn-lt"/>
                <a:ea typeface="+mn-ea"/>
                <a:cs typeface="+mn-cs"/>
              </a:rPr>
              <a:t>selon la proximité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2479020031"/>
              </p:ext>
            </p:extLst>
          </p:nvPr>
        </p:nvGraphicFramePr>
        <p:xfrm>
          <a:off x="904875" y="1476375"/>
          <a:ext cx="9772649"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741556">
                  <a:extLst>
                    <a:ext uri="{9D8B030D-6E8A-4147-A177-3AD203B41FA5}">
                      <a16:colId xmlns:a16="http://schemas.microsoft.com/office/drawing/2014/main" val="3090986153"/>
                    </a:ext>
                  </a:extLst>
                </a:gridCol>
                <a:gridCol w="741556">
                  <a:extLst>
                    <a:ext uri="{9D8B030D-6E8A-4147-A177-3AD203B41FA5}">
                      <a16:colId xmlns:a16="http://schemas.microsoft.com/office/drawing/2014/main" val="3452687930"/>
                    </a:ext>
                  </a:extLst>
                </a:gridCol>
                <a:gridCol w="741556">
                  <a:extLst>
                    <a:ext uri="{9D8B030D-6E8A-4147-A177-3AD203B41FA5}">
                      <a16:colId xmlns:a16="http://schemas.microsoft.com/office/drawing/2014/main" val="2396657294"/>
                    </a:ext>
                  </a:extLst>
                </a:gridCol>
                <a:gridCol w="741556">
                  <a:extLst>
                    <a:ext uri="{9D8B030D-6E8A-4147-A177-3AD203B41FA5}">
                      <a16:colId xmlns:a16="http://schemas.microsoft.com/office/drawing/2014/main" val="574222886"/>
                    </a:ext>
                  </a:extLst>
                </a:gridCol>
                <a:gridCol w="741556">
                  <a:extLst>
                    <a:ext uri="{9D8B030D-6E8A-4147-A177-3AD203B41FA5}">
                      <a16:colId xmlns:a16="http://schemas.microsoft.com/office/drawing/2014/main" val="3368082148"/>
                    </a:ext>
                  </a:extLst>
                </a:gridCol>
                <a:gridCol w="741556">
                  <a:extLst>
                    <a:ext uri="{9D8B030D-6E8A-4147-A177-3AD203B41FA5}">
                      <a16:colId xmlns:a16="http://schemas.microsoft.com/office/drawing/2014/main" val="916228976"/>
                    </a:ext>
                  </a:extLst>
                </a:gridCol>
                <a:gridCol w="741556">
                  <a:extLst>
                    <a:ext uri="{9D8B030D-6E8A-4147-A177-3AD203B41FA5}">
                      <a16:colId xmlns:a16="http://schemas.microsoft.com/office/drawing/2014/main" val="909301864"/>
                    </a:ext>
                  </a:extLst>
                </a:gridCol>
                <a:gridCol w="741556">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b"/>
                      <a:r>
                        <a:rPr lang="fr-FR" sz="1200" b="0" i="0" u="none" strike="noStrike" dirty="0">
                          <a:solidFill>
                            <a:srgbClr val="000000"/>
                          </a:solidFill>
                          <a:effectLst/>
                          <a:latin typeface="+mn-lt"/>
                        </a:rPr>
                        <a:t>La réindustrialisation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85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8323"/>
                  </a:ext>
                </a:extLst>
              </a:tr>
              <a:tr h="323827">
                <a:tc>
                  <a:txBody>
                    <a:bodyPr/>
                    <a:lstStyle/>
                    <a:p>
                      <a:pPr algn="r" fontAlgn="b"/>
                      <a:r>
                        <a:rPr lang="fr-FR" sz="1200" b="0" i="0" u="none" strike="noStrike" dirty="0">
                          <a:solidFill>
                            <a:srgbClr val="000000"/>
                          </a:solidFill>
                          <a:effectLst/>
                          <a:latin typeface="+mn-lt"/>
                        </a:rPr>
                        <a:t>Le tourisme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12306"/>
                  </a:ext>
                </a:extLst>
              </a:tr>
              <a:tr h="323827">
                <a:tc>
                  <a:txBody>
                    <a:bodyPr/>
                    <a:lstStyle/>
                    <a:p>
                      <a:pPr algn="r" fontAlgn="b"/>
                      <a:r>
                        <a:rPr lang="fr-FR" sz="1200" b="0" i="0" u="none" strike="noStrike">
                          <a:solidFill>
                            <a:srgbClr val="000000"/>
                          </a:solidFill>
                          <a:effectLst/>
                          <a:latin typeface="+mn-lt"/>
                        </a:rPr>
                        <a:t>La laïcité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697464"/>
                  </a:ext>
                </a:extLst>
              </a:tr>
              <a:tr h="323827">
                <a:tc>
                  <a:txBody>
                    <a:bodyPr/>
                    <a:lstStyle/>
                    <a:p>
                      <a:pPr algn="r" fontAlgn="b"/>
                      <a:r>
                        <a:rPr lang="fr-FR" sz="1200" b="0" i="0" u="none" strike="noStrike" dirty="0">
                          <a:solidFill>
                            <a:srgbClr val="000000"/>
                          </a:solidFill>
                          <a:effectLst/>
                          <a:latin typeface="+mn-lt"/>
                        </a:rPr>
                        <a:t>L'accès à un logement de qualité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3360"/>
                  </a:ext>
                </a:extLst>
              </a:tr>
              <a:tr h="323827">
                <a:tc>
                  <a:txBody>
                    <a:bodyPr/>
                    <a:lstStyle/>
                    <a:p>
                      <a:pPr algn="r" fontAlgn="b"/>
                      <a:r>
                        <a:rPr lang="fr-FR" sz="1200" b="0" i="0" u="none" strike="noStrike" dirty="0">
                          <a:solidFill>
                            <a:srgbClr val="000000"/>
                          </a:solidFill>
                          <a:effectLst/>
                          <a:latin typeface="+mn-lt"/>
                        </a:rPr>
                        <a:t>Les mobilités du quotidien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92016"/>
                  </a:ext>
                </a:extLst>
              </a:tr>
              <a:tr h="323827">
                <a:tc>
                  <a:txBody>
                    <a:bodyPr/>
                    <a:lstStyle/>
                    <a:p>
                      <a:pPr algn="r" fontAlgn="b"/>
                      <a:r>
                        <a:rPr lang="fr-FR" sz="1200" b="0" i="0" u="none" strike="noStrike" dirty="0">
                          <a:solidFill>
                            <a:srgbClr val="000000"/>
                          </a:solidFill>
                          <a:effectLst/>
                          <a:latin typeface="+mn-lt"/>
                        </a:rPr>
                        <a:t>La qualité de l'éducation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60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077890"/>
                  </a:ext>
                </a:extLst>
              </a:tr>
              <a:tr h="323827">
                <a:tc>
                  <a:txBody>
                    <a:bodyPr/>
                    <a:lstStyle/>
                    <a:p>
                      <a:pPr algn="r" fontAlgn="b"/>
                      <a:r>
                        <a:rPr lang="fr-FR" sz="1200" b="0" i="0" u="none" strike="noStrike" dirty="0">
                          <a:solidFill>
                            <a:srgbClr val="000000"/>
                          </a:solidFill>
                          <a:effectLst/>
                          <a:latin typeface="+mn-lt"/>
                        </a:rPr>
                        <a:t>L'accès aux soins de santé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72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23827">
                <a:tc>
                  <a:txBody>
                    <a:bodyPr/>
                    <a:lstStyle/>
                    <a:p>
                      <a:pPr algn="r" fontAlgn="b"/>
                      <a:r>
                        <a:rPr lang="fr-FR" sz="1200" b="0" i="0" u="none" strike="noStrike" dirty="0">
                          <a:solidFill>
                            <a:srgbClr val="000000"/>
                          </a:solidFill>
                          <a:effectLst/>
                          <a:latin typeface="+mn-lt"/>
                        </a:rPr>
                        <a:t>Le dérèglement climatique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650730"/>
                  </a:ext>
                </a:extLst>
              </a:tr>
              <a:tr h="323827">
                <a:tc>
                  <a:txBody>
                    <a:bodyPr/>
                    <a:lstStyle/>
                    <a:p>
                      <a:pPr algn="r" fontAlgn="b"/>
                      <a:r>
                        <a:rPr lang="fr-FR" sz="1200" b="0" i="0" u="none" strike="noStrike" dirty="0">
                          <a:solidFill>
                            <a:srgbClr val="000000"/>
                          </a:solidFill>
                          <a:effectLst/>
                          <a:latin typeface="+mn-lt"/>
                        </a:rPr>
                        <a:t>Les retraites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850809895"/>
                  </a:ext>
                </a:extLst>
              </a:tr>
              <a:tr h="323827">
                <a:tc>
                  <a:txBody>
                    <a:bodyPr/>
                    <a:lstStyle/>
                    <a:p>
                      <a:pPr algn="r" fontAlgn="b"/>
                      <a:r>
                        <a:rPr lang="fr-FR" sz="1200" b="0" i="0" u="none" strike="noStrike" dirty="0">
                          <a:solidFill>
                            <a:srgbClr val="000000"/>
                          </a:solidFill>
                          <a:effectLst/>
                          <a:latin typeface="+mn-lt"/>
                        </a:rPr>
                        <a:t>La sécurité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lang="fr-FR" sz="1200" b="0" i="0" u="none" strike="noStrike" dirty="0">
                          <a:solidFill>
                            <a:srgbClr val="000000"/>
                          </a:solidFill>
                          <a:effectLst/>
                          <a:latin typeface="+mn-lt"/>
                        </a:rPr>
                        <a:t>Le pouvoir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lang="fr-FR" sz="1200" b="0" i="0" u="none" strike="noStrike" dirty="0">
                          <a:solidFill>
                            <a:srgbClr val="000000"/>
                          </a:solidFill>
                          <a:effectLst/>
                          <a:latin typeface="+mn-lt"/>
                        </a:rPr>
                        <a:t>Le vaccin contre la covid-19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1" i="0" u="none" strike="noStrike" dirty="0">
                          <a:solidFill>
                            <a:srgbClr val="000000"/>
                          </a:solidFill>
                          <a:effectLst/>
                          <a:latin typeface="+mn-lt"/>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68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b"/>
                      <a:r>
                        <a:rPr lang="fr-FR" sz="1200" b="0" i="0" u="none" strike="noStrike" dirty="0">
                          <a:solidFill>
                            <a:srgbClr val="000000"/>
                          </a:solidFill>
                          <a:effectLst/>
                          <a:latin typeface="+mn-lt"/>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b"/>
                      <a:r>
                        <a:rPr lang="fr-FR" sz="1200" b="0" i="0" u="none" strike="noStrike" dirty="0">
                          <a:solidFill>
                            <a:srgbClr val="000000"/>
                          </a:solidFill>
                          <a:effectLst/>
                          <a:latin typeface="+mn-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200" b="0" i="0" u="none" strike="noStrike" dirty="0">
                          <a:solidFill>
                            <a:srgbClr val="000000"/>
                          </a:solidFill>
                          <a:effectLst/>
                          <a:latin typeface="+mn-lt"/>
                        </a:rPr>
                        <a:t>43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
        <p:nvSpPr>
          <p:cNvPr id="9" name="ZoneTexte 8">
            <a:extLst>
              <a:ext uri="{FF2B5EF4-FFF2-40B4-BE49-F238E27FC236}">
                <a16:creationId xmlns:a16="http://schemas.microsoft.com/office/drawing/2014/main" id="{8A57AF1E-AA76-4A04-BA2A-CEDF5B9EA08A}"/>
              </a:ext>
            </a:extLst>
          </p:cNvPr>
          <p:cNvSpPr txBox="1"/>
          <p:nvPr/>
        </p:nvSpPr>
        <p:spPr>
          <a:xfrm>
            <a:off x="1247776" y="1649882"/>
            <a:ext cx="2705100" cy="307777"/>
          </a:xfrm>
          <a:prstGeom prst="rect">
            <a:avLst/>
          </a:prstGeom>
          <a:noFill/>
        </p:spPr>
        <p:txBody>
          <a:bodyPr wrap="square" lIns="0" tIns="0" rIns="0" bIns="0" rtlCol="0">
            <a:spAutoFit/>
          </a:bodyPr>
          <a:lstStyle/>
          <a:p>
            <a:r>
              <a:rPr lang="fr-FR" sz="2000" b="1" dirty="0">
                <a:solidFill>
                  <a:schemeClr val="accent1"/>
                </a:solidFill>
                <a:latin typeface="Arial" charset="0"/>
                <a:ea typeface="Arial" charset="0"/>
                <a:cs typeface="Arial" charset="0"/>
              </a:rPr>
              <a:t>Les citoyens</a:t>
            </a:r>
          </a:p>
        </p:txBody>
      </p:sp>
    </p:spTree>
    <p:extLst>
      <p:ext uri="{BB962C8B-B14F-4D97-AF65-F5344CB8AC3E}">
        <p14:creationId xmlns:p14="http://schemas.microsoft.com/office/powerpoint/2010/main" val="237330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EF9D86-BB61-406E-9599-8E8262AAAB6E}"/>
              </a:ext>
            </a:extLst>
          </p:cNvPr>
          <p:cNvSpPr>
            <a:spLocks noGrp="1"/>
          </p:cNvSpPr>
          <p:nvPr>
            <p:ph type="body" sz="quarter" idx="18"/>
          </p:nvPr>
        </p:nvSpPr>
        <p:spPr>
          <a:xfrm>
            <a:off x="462993" y="427652"/>
            <a:ext cx="11252691" cy="332688"/>
          </a:xfrm>
        </p:spPr>
        <p:txBody>
          <a:bodyPr>
            <a:normAutofit lnSpcReduction="10000"/>
          </a:bodyPr>
          <a:lstStyle/>
          <a:p>
            <a:r>
              <a:rPr lang="fr-FR" dirty="0"/>
              <a:t>Les enquêtes réalisées en 2021</a:t>
            </a:r>
          </a:p>
        </p:txBody>
      </p:sp>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aphicFrame>
        <p:nvGraphicFramePr>
          <p:cNvPr id="3" name="Tableau 4">
            <a:extLst>
              <a:ext uri="{FF2B5EF4-FFF2-40B4-BE49-F238E27FC236}">
                <a16:creationId xmlns:a16="http://schemas.microsoft.com/office/drawing/2014/main" id="{54FF5FF1-31A2-43AA-AE15-D69316AE204E}"/>
              </a:ext>
            </a:extLst>
          </p:cNvPr>
          <p:cNvGraphicFramePr>
            <a:graphicFrameLocks noGrp="1"/>
          </p:cNvGraphicFramePr>
          <p:nvPr>
            <p:extLst>
              <p:ext uri="{D42A27DB-BD31-4B8C-83A1-F6EECF244321}">
                <p14:modId xmlns:p14="http://schemas.microsoft.com/office/powerpoint/2010/main" val="1193674040"/>
              </p:ext>
            </p:extLst>
          </p:nvPr>
        </p:nvGraphicFramePr>
        <p:xfrm>
          <a:off x="462992" y="1089660"/>
          <a:ext cx="9157258" cy="4820920"/>
        </p:xfrm>
        <a:graphic>
          <a:graphicData uri="http://schemas.openxmlformats.org/drawingml/2006/table">
            <a:tbl>
              <a:tblPr firstRow="1" bandRow="1">
                <a:tableStyleId>{5C22544A-7EE6-4342-B048-85BDC9FD1C3A}</a:tableStyleId>
              </a:tblPr>
              <a:tblGrid>
                <a:gridCol w="4578629">
                  <a:extLst>
                    <a:ext uri="{9D8B030D-6E8A-4147-A177-3AD203B41FA5}">
                      <a16:colId xmlns:a16="http://schemas.microsoft.com/office/drawing/2014/main" val="2911297075"/>
                    </a:ext>
                  </a:extLst>
                </a:gridCol>
                <a:gridCol w="4578629">
                  <a:extLst>
                    <a:ext uri="{9D8B030D-6E8A-4147-A177-3AD203B41FA5}">
                      <a16:colId xmlns:a16="http://schemas.microsoft.com/office/drawing/2014/main" val="3043705377"/>
                    </a:ext>
                  </a:extLst>
                </a:gridCol>
              </a:tblGrid>
              <a:tr h="370840">
                <a:tc>
                  <a:txBody>
                    <a:bodyPr/>
                    <a:lstStyle/>
                    <a:p>
                      <a:pPr algn="l"/>
                      <a:endParaRPr lang="fr-FR" sz="1600" b="1" dirty="0">
                        <a:solidFill>
                          <a:srgbClr val="3EAD95"/>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fr-FR" sz="1800" b="1" i="0" u="none" strike="noStrike" dirty="0">
                          <a:solidFill>
                            <a:schemeClr val="accent1"/>
                          </a:solidFill>
                          <a:effectLst/>
                          <a:latin typeface="+mn-lt"/>
                        </a:rPr>
                        <a:t>Thématiques explorées</a:t>
                      </a:r>
                      <a:endParaRPr lang="fr-FR" sz="1600" b="1" i="0" u="none" strike="noStrike" dirty="0">
                        <a:solidFill>
                          <a:schemeClr val="accent1"/>
                        </a:solidFill>
                        <a:effectLst/>
                        <a:latin typeface="+mn-lt"/>
                      </a:endParaRP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42718"/>
                  </a:ext>
                </a:extLst>
              </a:tr>
              <a:tr h="370840">
                <a:tc>
                  <a:txBody>
                    <a:bodyPr/>
                    <a:lstStyle/>
                    <a:p>
                      <a:pPr algn="l"/>
                      <a:r>
                        <a:rPr lang="fr-FR" sz="1600" b="1" dirty="0">
                          <a:solidFill>
                            <a:schemeClr val="accent1"/>
                          </a:solidFill>
                          <a:latin typeface="+mn-lt"/>
                        </a:rPr>
                        <a:t>Janvier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dirty="0">
                          <a:solidFill>
                            <a:schemeClr val="bg2">
                              <a:lumMod val="10000"/>
                            </a:schemeClr>
                          </a:solidFill>
                          <a:effectLst/>
                          <a:latin typeface="+mn-lt"/>
                        </a:rPr>
                        <a:t>La vaccin contre la covid-19</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3213587"/>
                  </a:ext>
                </a:extLst>
              </a:tr>
              <a:tr h="370840">
                <a:tc>
                  <a:txBody>
                    <a:bodyPr/>
                    <a:lstStyle/>
                    <a:p>
                      <a:pPr algn="l"/>
                      <a:r>
                        <a:rPr lang="fr-FR" sz="1600" b="1" dirty="0">
                          <a:solidFill>
                            <a:schemeClr val="accent1"/>
                          </a:solidFill>
                          <a:latin typeface="+mn-lt"/>
                        </a:rPr>
                        <a:t>Février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dirty="0">
                          <a:solidFill>
                            <a:schemeClr val="bg2">
                              <a:lumMod val="10000"/>
                            </a:schemeClr>
                          </a:solidFill>
                          <a:effectLst/>
                          <a:latin typeface="+mn-lt"/>
                        </a:rPr>
                        <a:t>La laïcité</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4429143"/>
                  </a:ext>
                </a:extLst>
              </a:tr>
              <a:tr h="370840">
                <a:tc>
                  <a:txBody>
                    <a:bodyPr/>
                    <a:lstStyle/>
                    <a:p>
                      <a:pPr algn="l"/>
                      <a:r>
                        <a:rPr lang="fr-FR" sz="1600" b="1" dirty="0">
                          <a:solidFill>
                            <a:schemeClr val="accent1"/>
                          </a:solidFill>
                          <a:latin typeface="+mn-lt"/>
                        </a:rPr>
                        <a:t>Mars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a:solidFill>
                            <a:schemeClr val="bg2">
                              <a:lumMod val="10000"/>
                            </a:schemeClr>
                          </a:solidFill>
                          <a:effectLst/>
                          <a:latin typeface="+mn-lt"/>
                        </a:rPr>
                        <a:t>La réindustrialisation</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44199"/>
                  </a:ext>
                </a:extLst>
              </a:tr>
              <a:tr h="370840">
                <a:tc>
                  <a:txBody>
                    <a:bodyPr/>
                    <a:lstStyle/>
                    <a:p>
                      <a:pPr algn="l"/>
                      <a:r>
                        <a:rPr lang="fr-FR" sz="1600" b="1" dirty="0">
                          <a:solidFill>
                            <a:schemeClr val="accent1"/>
                          </a:solidFill>
                          <a:latin typeface="+mn-lt"/>
                        </a:rPr>
                        <a:t>Avril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dirty="0">
                          <a:solidFill>
                            <a:schemeClr val="bg2">
                              <a:lumMod val="10000"/>
                            </a:schemeClr>
                          </a:solidFill>
                          <a:effectLst/>
                          <a:latin typeface="+mn-lt"/>
                        </a:rPr>
                        <a:t>La dérèglement climatique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3053479"/>
                  </a:ext>
                </a:extLst>
              </a:tr>
              <a:tr h="370840">
                <a:tc>
                  <a:txBody>
                    <a:bodyPr/>
                    <a:lstStyle/>
                    <a:p>
                      <a:pPr algn="l"/>
                      <a:r>
                        <a:rPr lang="fr-FR" sz="1600" b="1" dirty="0">
                          <a:solidFill>
                            <a:schemeClr val="accent1"/>
                          </a:solidFill>
                          <a:latin typeface="+mn-lt"/>
                        </a:rPr>
                        <a:t>Mai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a:solidFill>
                            <a:schemeClr val="bg2">
                              <a:lumMod val="10000"/>
                            </a:schemeClr>
                          </a:solidFill>
                          <a:effectLst/>
                          <a:latin typeface="+mn-lt"/>
                        </a:rPr>
                        <a:t>La sécurité</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1969875"/>
                  </a:ext>
                </a:extLst>
              </a:tr>
              <a:tr h="370840">
                <a:tc>
                  <a:txBody>
                    <a:bodyPr/>
                    <a:lstStyle/>
                    <a:p>
                      <a:pPr algn="l"/>
                      <a:r>
                        <a:rPr lang="fr-FR" sz="1600" b="1" dirty="0">
                          <a:solidFill>
                            <a:schemeClr val="accent1"/>
                          </a:solidFill>
                          <a:latin typeface="+mn-lt"/>
                        </a:rPr>
                        <a:t>Juin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a:solidFill>
                            <a:schemeClr val="bg2">
                              <a:lumMod val="10000"/>
                            </a:schemeClr>
                          </a:solidFill>
                          <a:effectLst/>
                          <a:latin typeface="+mn-lt"/>
                        </a:rPr>
                        <a:t>Le tourisme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4561684"/>
                  </a:ext>
                </a:extLst>
              </a:tr>
              <a:tr h="370840">
                <a:tc>
                  <a:txBody>
                    <a:bodyPr/>
                    <a:lstStyle/>
                    <a:p>
                      <a:pPr algn="l"/>
                      <a:r>
                        <a:rPr lang="fr-FR" sz="1600" b="1" dirty="0">
                          <a:solidFill>
                            <a:schemeClr val="accent1"/>
                          </a:solidFill>
                          <a:latin typeface="+mn-lt"/>
                        </a:rPr>
                        <a:t>Juillet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a:solidFill>
                            <a:schemeClr val="bg2">
                              <a:lumMod val="10000"/>
                            </a:schemeClr>
                          </a:solidFill>
                          <a:effectLst/>
                          <a:latin typeface="+mn-lt"/>
                        </a:rPr>
                        <a:t>Les retraites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0852808"/>
                  </a:ext>
                </a:extLst>
              </a:tr>
              <a:tr h="370840">
                <a:tc>
                  <a:txBody>
                    <a:bodyPr/>
                    <a:lstStyle/>
                    <a:p>
                      <a:pPr algn="l"/>
                      <a:r>
                        <a:rPr lang="fr-FR" sz="1600" b="1" dirty="0">
                          <a:solidFill>
                            <a:schemeClr val="accent1"/>
                          </a:solidFill>
                          <a:latin typeface="+mn-lt"/>
                        </a:rPr>
                        <a:t>Août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dirty="0">
                          <a:solidFill>
                            <a:schemeClr val="bg2">
                              <a:lumMod val="10000"/>
                            </a:schemeClr>
                          </a:solidFill>
                          <a:effectLst/>
                          <a:latin typeface="+mn-lt"/>
                        </a:rPr>
                        <a:t>Les mobilités du quotidien</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893295"/>
                  </a:ext>
                </a:extLst>
              </a:tr>
              <a:tr h="370840">
                <a:tc>
                  <a:txBody>
                    <a:bodyPr/>
                    <a:lstStyle/>
                    <a:p>
                      <a:pPr algn="l"/>
                      <a:r>
                        <a:rPr lang="fr-FR" sz="1600" b="1" dirty="0">
                          <a:solidFill>
                            <a:schemeClr val="accent1"/>
                          </a:solidFill>
                          <a:latin typeface="+mn-lt"/>
                        </a:rPr>
                        <a:t>Septembre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dirty="0">
                          <a:solidFill>
                            <a:schemeClr val="bg2">
                              <a:lumMod val="10000"/>
                            </a:schemeClr>
                          </a:solidFill>
                          <a:effectLst/>
                          <a:latin typeface="+mn-lt"/>
                        </a:rPr>
                        <a:t>Le pouvoir d'achat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862090"/>
                  </a:ext>
                </a:extLst>
              </a:tr>
              <a:tr h="370840">
                <a:tc>
                  <a:txBody>
                    <a:bodyPr/>
                    <a:lstStyle/>
                    <a:p>
                      <a:pPr algn="l"/>
                      <a:r>
                        <a:rPr lang="fr-FR" sz="1600" b="1" dirty="0">
                          <a:solidFill>
                            <a:schemeClr val="accent1"/>
                          </a:solidFill>
                          <a:latin typeface="+mn-lt"/>
                        </a:rPr>
                        <a:t>Octobre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a:solidFill>
                            <a:schemeClr val="bg2">
                              <a:lumMod val="10000"/>
                            </a:schemeClr>
                          </a:solidFill>
                          <a:effectLst/>
                          <a:latin typeface="+mn-lt"/>
                        </a:rPr>
                        <a:t>L'accès à un logement de qualité</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8805321"/>
                  </a:ext>
                </a:extLst>
              </a:tr>
              <a:tr h="370840">
                <a:tc>
                  <a:txBody>
                    <a:bodyPr/>
                    <a:lstStyle/>
                    <a:p>
                      <a:pPr algn="l"/>
                      <a:r>
                        <a:rPr lang="fr-FR" sz="1600" b="1" dirty="0">
                          <a:solidFill>
                            <a:schemeClr val="accent1"/>
                          </a:solidFill>
                          <a:latin typeface="+mn-lt"/>
                        </a:rPr>
                        <a:t>Novembre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a:solidFill>
                            <a:schemeClr val="bg2">
                              <a:lumMod val="10000"/>
                            </a:schemeClr>
                          </a:solidFill>
                          <a:effectLst/>
                          <a:latin typeface="+mn-lt"/>
                        </a:rPr>
                        <a:t>L'accès aux soins de santé</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3619478"/>
                  </a:ext>
                </a:extLst>
              </a:tr>
              <a:tr h="370840">
                <a:tc>
                  <a:txBody>
                    <a:bodyPr/>
                    <a:lstStyle/>
                    <a:p>
                      <a:pPr algn="l"/>
                      <a:r>
                        <a:rPr lang="fr-FR" sz="1600" b="1" dirty="0">
                          <a:solidFill>
                            <a:schemeClr val="accent1"/>
                          </a:solidFill>
                          <a:latin typeface="+mn-lt"/>
                        </a:rPr>
                        <a:t>Décembre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FR" sz="1600" b="0" i="0" u="none" strike="noStrike" dirty="0">
                          <a:solidFill>
                            <a:schemeClr val="bg2">
                              <a:lumMod val="10000"/>
                            </a:schemeClr>
                          </a:solidFill>
                          <a:effectLst/>
                          <a:latin typeface="+mn-lt"/>
                        </a:rPr>
                        <a:t>La qualité de l'éducation</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4850578"/>
                  </a:ext>
                </a:extLst>
              </a:tr>
            </a:tbl>
          </a:graphicData>
        </a:graphic>
      </p:graphicFrame>
    </p:spTree>
    <p:extLst>
      <p:ext uri="{BB962C8B-B14F-4D97-AF65-F5344CB8AC3E}">
        <p14:creationId xmlns:p14="http://schemas.microsoft.com/office/powerpoint/2010/main" val="3385377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A5A12F-3F00-41E1-9459-6C76A37B84D2}"/>
              </a:ext>
            </a:extLst>
          </p:cNvPr>
          <p:cNvSpPr>
            <a:spLocks noGrp="1"/>
          </p:cNvSpPr>
          <p:nvPr>
            <p:ph type="body" sz="quarter" idx="13"/>
          </p:nvPr>
        </p:nvSpPr>
        <p:spPr>
          <a:xfrm>
            <a:off x="473505" y="2883244"/>
            <a:ext cx="10946970" cy="469768"/>
          </a:xfrm>
        </p:spPr>
        <p:txBody>
          <a:bodyPr/>
          <a:lstStyle/>
          <a:p>
            <a:r>
              <a:rPr lang="fr-FR" dirty="0"/>
              <a:t>Les candidats répondent-ils aux préoccupations des électeurs telles qu’elles apparaissent dans notre baromètre ?</a:t>
            </a:r>
          </a:p>
        </p:txBody>
      </p:sp>
    </p:spTree>
    <p:extLst>
      <p:ext uri="{BB962C8B-B14F-4D97-AF65-F5344CB8AC3E}">
        <p14:creationId xmlns:p14="http://schemas.microsoft.com/office/powerpoint/2010/main" val="20593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140294"/>
            <a:ext cx="10985070" cy="1403006"/>
          </a:xfrm>
        </p:spPr>
        <p:txBody>
          <a:bodyPr anchor="ctr"/>
          <a:lstStyle/>
          <a:p>
            <a:r>
              <a:rPr lang="fr-FR" sz="2000" dirty="0"/>
              <a:t>Le débat sur l’identité du pays ne parle-t-il pas à un électorat finalement restreint, mais</a:t>
            </a:r>
          </a:p>
          <a:p>
            <a:r>
              <a:rPr lang="fr-FR" sz="2000" dirty="0"/>
              <a:t>très mobilisé, entre Eric Zemmour et Marine Le Pen ?</a:t>
            </a:r>
          </a:p>
        </p:txBody>
      </p:sp>
      <p:sp>
        <p:nvSpPr>
          <p:cNvPr id="3" name="Espace réservé du texte 2">
            <a:extLst>
              <a:ext uri="{FF2B5EF4-FFF2-40B4-BE49-F238E27FC236}">
                <a16:creationId xmlns:a16="http://schemas.microsoft.com/office/drawing/2014/main" id="{AA4144BD-8B6C-42DF-BC77-4E7C50314D5E}"/>
              </a:ext>
            </a:extLst>
          </p:cNvPr>
          <p:cNvSpPr>
            <a:spLocks noGrp="1"/>
          </p:cNvSpPr>
          <p:nvPr>
            <p:ph type="body" sz="quarter" idx="20"/>
          </p:nvPr>
        </p:nvSpPr>
        <p:spPr>
          <a:xfrm>
            <a:off x="473505" y="3802430"/>
            <a:ext cx="10651695" cy="912445"/>
          </a:xfrm>
        </p:spPr>
        <p:txBody>
          <a:bodyPr/>
          <a:lstStyle/>
          <a:p>
            <a:pPr algn="just"/>
            <a:r>
              <a:rPr lang="fr-FR" sz="1800" dirty="0"/>
              <a:t>Le niveau élevé de préoccupation des Français autour des enjeux liés à la laïcité, plus particulièrement encore parmi les générations les plus âgées, traduit très certainement la montée dans notre pays d’un sentiment d’insécurité culturelle.</a:t>
            </a:r>
          </a:p>
        </p:txBody>
      </p:sp>
    </p:spTree>
    <p:extLst>
      <p:ext uri="{BB962C8B-B14F-4D97-AF65-F5344CB8AC3E}">
        <p14:creationId xmlns:p14="http://schemas.microsoft.com/office/powerpoint/2010/main" val="1373335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32</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Le sujet de la laïcité constitue un sujet « préoccupant » pour deux tiers des Français (67%), une préoccupation qui traverse les Français quelque soit leur âge, catégorie socio-professionnelle ou encore orientation politique</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Lorsque vous pensez à la laïcité s’agit-il d’un sujet qui vous préoccupe ou ne vous préoccupe pas ?</a:t>
            </a:r>
            <a:endParaRPr lang="fr-FR" sz="1100" i="1" kern="0" dirty="0">
              <a:solidFill>
                <a:schemeClr val="bg2">
                  <a:lumMod val="25000"/>
                </a:schemeClr>
              </a:solidFill>
            </a:endParaRP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 </a:t>
            </a:r>
          </a:p>
        </p:txBody>
      </p:sp>
      <p:graphicFrame>
        <p:nvGraphicFramePr>
          <p:cNvPr id="9" name="Graphique 8">
            <a:extLst>
              <a:ext uri="{FF2B5EF4-FFF2-40B4-BE49-F238E27FC236}">
                <a16:creationId xmlns:a16="http://schemas.microsoft.com/office/drawing/2014/main" id="{2693C1A4-3C08-4C6E-A160-CE5F8550D7F9}"/>
              </a:ext>
            </a:extLst>
          </p:cNvPr>
          <p:cNvGraphicFramePr/>
          <p:nvPr/>
        </p:nvGraphicFramePr>
        <p:xfrm>
          <a:off x="14011" y="1409893"/>
          <a:ext cx="6522335" cy="5367798"/>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D42C7689-E53C-47A4-9CDA-1233ADF37780}"/>
              </a:ext>
            </a:extLst>
          </p:cNvPr>
          <p:cNvSpPr txBox="1"/>
          <p:nvPr/>
        </p:nvSpPr>
        <p:spPr>
          <a:xfrm>
            <a:off x="611694" y="1816865"/>
            <a:ext cx="2445093" cy="276999"/>
          </a:xfrm>
          <a:prstGeom prst="rect">
            <a:avLst/>
          </a:prstGeom>
          <a:noFill/>
        </p:spPr>
        <p:txBody>
          <a:bodyPr wrap="none" lIns="0" tIns="0" rIns="0" bIns="0" rtlCol="0">
            <a:spAutoFit/>
          </a:bodyPr>
          <a:lstStyle/>
          <a:p>
            <a:r>
              <a:rPr lang="fr-FR" sz="1800" b="1" dirty="0">
                <a:solidFill>
                  <a:srgbClr val="3EAD95"/>
                </a:solidFill>
                <a:latin typeface="Arial" charset="0"/>
                <a:ea typeface="Arial" charset="0"/>
                <a:cs typeface="Arial" charset="0"/>
              </a:rPr>
              <a:t>Vous préoccupe : </a:t>
            </a:r>
            <a:r>
              <a:rPr lang="fr-FR" b="1" dirty="0">
                <a:solidFill>
                  <a:srgbClr val="3EAD95"/>
                </a:solidFill>
                <a:latin typeface="Arial" charset="0"/>
                <a:ea typeface="Arial" charset="0"/>
                <a:cs typeface="Arial" charset="0"/>
              </a:rPr>
              <a:t>67</a:t>
            </a:r>
            <a:r>
              <a:rPr lang="fr-FR" sz="1800" b="1" dirty="0">
                <a:solidFill>
                  <a:srgbClr val="3EAD95"/>
                </a:solidFill>
                <a:latin typeface="Arial" charset="0"/>
                <a:ea typeface="Arial" charset="0"/>
                <a:cs typeface="Arial" charset="0"/>
              </a:rPr>
              <a:t>%</a:t>
            </a:r>
          </a:p>
        </p:txBody>
      </p:sp>
      <p:sp>
        <p:nvSpPr>
          <p:cNvPr id="11" name="ZoneTexte 10">
            <a:extLst>
              <a:ext uri="{FF2B5EF4-FFF2-40B4-BE49-F238E27FC236}">
                <a16:creationId xmlns:a16="http://schemas.microsoft.com/office/drawing/2014/main" id="{D794A71B-B67F-4E62-AC83-0D028C0FFB27}"/>
              </a:ext>
            </a:extLst>
          </p:cNvPr>
          <p:cNvSpPr txBox="1"/>
          <p:nvPr/>
        </p:nvSpPr>
        <p:spPr>
          <a:xfrm>
            <a:off x="500764" y="4694287"/>
            <a:ext cx="3257302" cy="276999"/>
          </a:xfrm>
          <a:prstGeom prst="rect">
            <a:avLst/>
          </a:prstGeom>
          <a:noFill/>
        </p:spPr>
        <p:txBody>
          <a:bodyPr wrap="none" lIns="0" tIns="0" rIns="0" bIns="0" rtlCol="0">
            <a:spAutoFit/>
          </a:bodyPr>
          <a:lstStyle/>
          <a:p>
            <a:r>
              <a:rPr lang="fr-FR" b="1" dirty="0">
                <a:solidFill>
                  <a:srgbClr val="F05559"/>
                </a:solidFill>
                <a:latin typeface="Arial" charset="0"/>
                <a:ea typeface="Arial" charset="0"/>
                <a:cs typeface="Arial" charset="0"/>
              </a:rPr>
              <a:t>Ne v</a:t>
            </a:r>
            <a:r>
              <a:rPr lang="fr-FR" sz="1800" b="1" dirty="0">
                <a:solidFill>
                  <a:srgbClr val="F05559"/>
                </a:solidFill>
                <a:latin typeface="Arial" charset="0"/>
                <a:ea typeface="Arial" charset="0"/>
                <a:cs typeface="Arial" charset="0"/>
              </a:rPr>
              <a:t>ous préoccupe pas : </a:t>
            </a:r>
            <a:r>
              <a:rPr lang="fr-FR" b="1" dirty="0">
                <a:solidFill>
                  <a:srgbClr val="F05559"/>
                </a:solidFill>
                <a:latin typeface="Arial" charset="0"/>
                <a:ea typeface="Arial" charset="0"/>
                <a:cs typeface="Arial" charset="0"/>
              </a:rPr>
              <a:t>33</a:t>
            </a:r>
            <a:r>
              <a:rPr lang="fr-FR" sz="1800" b="1" dirty="0">
                <a:solidFill>
                  <a:srgbClr val="F05559"/>
                </a:solidFill>
                <a:latin typeface="Arial" charset="0"/>
                <a:ea typeface="Arial" charset="0"/>
                <a:cs typeface="Arial" charset="0"/>
              </a:rPr>
              <a:t>%</a:t>
            </a:r>
          </a:p>
        </p:txBody>
      </p:sp>
      <p:graphicFrame>
        <p:nvGraphicFramePr>
          <p:cNvPr id="15" name="Graphique 14">
            <a:extLst>
              <a:ext uri="{FF2B5EF4-FFF2-40B4-BE49-F238E27FC236}">
                <a16:creationId xmlns:a16="http://schemas.microsoft.com/office/drawing/2014/main" id="{3FAB8756-6827-44A6-8D7D-F0B686A18186}"/>
              </a:ext>
            </a:extLst>
          </p:cNvPr>
          <p:cNvGraphicFramePr/>
          <p:nvPr/>
        </p:nvGraphicFramePr>
        <p:xfrm>
          <a:off x="5156200" y="1692266"/>
          <a:ext cx="7010399" cy="5071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15">
            <a:extLst>
              <a:ext uri="{FF2B5EF4-FFF2-40B4-BE49-F238E27FC236}">
                <a16:creationId xmlns:a16="http://schemas.microsoft.com/office/drawing/2014/main" id="{7378188F-91ED-46E9-9079-D7A80B1724D1}"/>
              </a:ext>
            </a:extLst>
          </p:cNvPr>
          <p:cNvSpPr txBox="1"/>
          <p:nvPr/>
        </p:nvSpPr>
        <p:spPr>
          <a:xfrm>
            <a:off x="9476696" y="1581855"/>
            <a:ext cx="1378070" cy="215444"/>
          </a:xfrm>
          <a:prstGeom prst="rect">
            <a:avLst/>
          </a:prstGeom>
          <a:noFill/>
        </p:spPr>
        <p:txBody>
          <a:bodyPr wrap="none" lIns="0" tIns="0" rIns="0" bIns="0" rtlCol="0">
            <a:spAutoFit/>
          </a:bodyPr>
          <a:lstStyle/>
          <a:p>
            <a:r>
              <a:rPr lang="fr-FR" sz="1400" b="1" dirty="0">
                <a:solidFill>
                  <a:srgbClr val="3EAD95"/>
                </a:solidFill>
                <a:latin typeface="Arial" charset="0"/>
                <a:ea typeface="Arial" charset="0"/>
                <a:cs typeface="Arial" charset="0"/>
              </a:rPr>
              <a:t>Vous préoccupe</a:t>
            </a:r>
          </a:p>
        </p:txBody>
      </p:sp>
    </p:spTree>
    <p:extLst>
      <p:ext uri="{BB962C8B-B14F-4D97-AF65-F5344CB8AC3E}">
        <p14:creationId xmlns:p14="http://schemas.microsoft.com/office/powerpoint/2010/main" val="3377527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33</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6" name="Espace réservé du texte 1">
            <a:extLst>
              <a:ext uri="{FF2B5EF4-FFF2-40B4-BE49-F238E27FC236}">
                <a16:creationId xmlns:a16="http://schemas.microsoft.com/office/drawing/2014/main" id="{CE631418-2771-4A72-A3B3-41087608D670}"/>
              </a:ext>
            </a:extLst>
          </p:cNvPr>
          <p:cNvSpPr txBox="1">
            <a:spLocks/>
          </p:cNvSpPr>
          <p:nvPr/>
        </p:nvSpPr>
        <p:spPr>
          <a:xfrm>
            <a:off x="90140" y="82730"/>
            <a:ext cx="12025660"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lgn="just"/>
            <a:r>
              <a:rPr lang="fr-FR" sz="1600" dirty="0">
                <a:latin typeface="+mn-lt"/>
                <a:ea typeface="+mn-ea"/>
                <a:cs typeface="+mn-cs"/>
              </a:rPr>
              <a:t>Pour répondre aux enjeux concernant la laïcité, les jeunes générations déclarent davantage que leurs aînés avoir confiance dans le monde associatif, les universités et intellectuels, mais également dans l’Union européenne et les institutions religieuses</a:t>
            </a:r>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9" name="Graphique 8">
            <a:extLst>
              <a:ext uri="{FF2B5EF4-FFF2-40B4-BE49-F238E27FC236}">
                <a16:creationId xmlns:a16="http://schemas.microsoft.com/office/drawing/2014/main" id="{B4503C70-5FD4-450A-A177-4F6C58F27534}"/>
              </a:ext>
            </a:extLst>
          </p:cNvPr>
          <p:cNvGraphicFramePr/>
          <p:nvPr/>
        </p:nvGraphicFramePr>
        <p:xfrm>
          <a:off x="476365" y="1511010"/>
          <a:ext cx="11836170" cy="4921360"/>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17">
            <a:extLst>
              <a:ext uri="{FF2B5EF4-FFF2-40B4-BE49-F238E27FC236}">
                <a16:creationId xmlns:a16="http://schemas.microsoft.com/office/drawing/2014/main" id="{85F698A2-55EC-4ADC-9834-3439F47D6A97}"/>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répondre aux enjeux concernant la laïcité ?</a:t>
            </a:r>
          </a:p>
        </p:txBody>
      </p:sp>
    </p:spTree>
    <p:extLst>
      <p:ext uri="{BB962C8B-B14F-4D97-AF65-F5344CB8AC3E}">
        <p14:creationId xmlns:p14="http://schemas.microsoft.com/office/powerpoint/2010/main" val="9873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140294"/>
            <a:ext cx="10985070" cy="1403006"/>
          </a:xfrm>
        </p:spPr>
        <p:txBody>
          <a:bodyPr anchor="ctr"/>
          <a:lstStyle/>
          <a:p>
            <a:r>
              <a:rPr lang="fr-FR" sz="2000" dirty="0"/>
              <a:t>Le débat sur l’identité du pays ne parle-t-il pas à un électorat finalement restreint …au détriment d’autres thèmes de campagne ?</a:t>
            </a:r>
          </a:p>
        </p:txBody>
      </p:sp>
      <p:sp>
        <p:nvSpPr>
          <p:cNvPr id="3" name="Espace réservé du texte 2">
            <a:extLst>
              <a:ext uri="{FF2B5EF4-FFF2-40B4-BE49-F238E27FC236}">
                <a16:creationId xmlns:a16="http://schemas.microsoft.com/office/drawing/2014/main" id="{AA4144BD-8B6C-42DF-BC77-4E7C50314D5E}"/>
              </a:ext>
            </a:extLst>
          </p:cNvPr>
          <p:cNvSpPr>
            <a:spLocks noGrp="1"/>
          </p:cNvSpPr>
          <p:nvPr>
            <p:ph type="body" sz="quarter" idx="20"/>
          </p:nvPr>
        </p:nvSpPr>
        <p:spPr>
          <a:xfrm>
            <a:off x="473505" y="3802430"/>
            <a:ext cx="10651695" cy="912445"/>
          </a:xfrm>
        </p:spPr>
        <p:txBody>
          <a:bodyPr/>
          <a:lstStyle/>
          <a:p>
            <a:pPr algn="just"/>
            <a:r>
              <a:rPr lang="fr-FR" sz="1800" dirty="0"/>
              <a:t>Les préoccupations des français portent à l’entame de la campagne présidentielle sur les thèmes de la sécurité, du pouvoir d’achat et de la santé. L’intensité de ce niveau de préoccupation impressionne d’autant plus qu’il est partagé, y compris par les plus jeunes.</a:t>
            </a:r>
          </a:p>
        </p:txBody>
      </p:sp>
    </p:spTree>
    <p:extLst>
      <p:ext uri="{BB962C8B-B14F-4D97-AF65-F5344CB8AC3E}">
        <p14:creationId xmlns:p14="http://schemas.microsoft.com/office/powerpoint/2010/main" val="3113138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35</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Les Français se montrent quasi unanimement préoccupés par le sujet du pouvoir d’achat, voire « très préoccupés » pour près de 4 Français sur 10, une préoccupation qui traverse les catégories socio-démographiques et les clivages politiques</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Lorsque vous pensez à la question du pouvoir d’achat s’agit-il d’un sujet qui vous préoccupe ou ne vous préoccupe pas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 </a:t>
            </a:r>
          </a:p>
        </p:txBody>
      </p:sp>
      <p:graphicFrame>
        <p:nvGraphicFramePr>
          <p:cNvPr id="9" name="Graphique 8">
            <a:extLst>
              <a:ext uri="{FF2B5EF4-FFF2-40B4-BE49-F238E27FC236}">
                <a16:creationId xmlns:a16="http://schemas.microsoft.com/office/drawing/2014/main" id="{2693C1A4-3C08-4C6E-A160-CE5F8550D7F9}"/>
              </a:ext>
            </a:extLst>
          </p:cNvPr>
          <p:cNvGraphicFramePr/>
          <p:nvPr/>
        </p:nvGraphicFramePr>
        <p:xfrm>
          <a:off x="14011" y="1409893"/>
          <a:ext cx="6522335" cy="5367798"/>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D42C7689-E53C-47A4-9CDA-1233ADF37780}"/>
              </a:ext>
            </a:extLst>
          </p:cNvPr>
          <p:cNvSpPr txBox="1"/>
          <p:nvPr/>
        </p:nvSpPr>
        <p:spPr>
          <a:xfrm>
            <a:off x="611694" y="1816865"/>
            <a:ext cx="2445093" cy="276999"/>
          </a:xfrm>
          <a:prstGeom prst="rect">
            <a:avLst/>
          </a:prstGeom>
          <a:noFill/>
        </p:spPr>
        <p:txBody>
          <a:bodyPr wrap="none" lIns="0" tIns="0" rIns="0" bIns="0" rtlCol="0">
            <a:spAutoFit/>
          </a:bodyPr>
          <a:lstStyle/>
          <a:p>
            <a:r>
              <a:rPr lang="fr-FR" sz="1800" b="1" dirty="0">
                <a:solidFill>
                  <a:srgbClr val="3EAD95"/>
                </a:solidFill>
                <a:latin typeface="Arial" charset="0"/>
                <a:ea typeface="Arial" charset="0"/>
                <a:cs typeface="Arial" charset="0"/>
              </a:rPr>
              <a:t>Vous préoccupe : 87%</a:t>
            </a:r>
          </a:p>
        </p:txBody>
      </p:sp>
      <p:sp>
        <p:nvSpPr>
          <p:cNvPr id="11" name="ZoneTexte 10">
            <a:extLst>
              <a:ext uri="{FF2B5EF4-FFF2-40B4-BE49-F238E27FC236}">
                <a16:creationId xmlns:a16="http://schemas.microsoft.com/office/drawing/2014/main" id="{D794A71B-B67F-4E62-AC83-0D028C0FFB27}"/>
              </a:ext>
            </a:extLst>
          </p:cNvPr>
          <p:cNvSpPr txBox="1"/>
          <p:nvPr/>
        </p:nvSpPr>
        <p:spPr>
          <a:xfrm>
            <a:off x="500764" y="4625637"/>
            <a:ext cx="3257302" cy="276999"/>
          </a:xfrm>
          <a:prstGeom prst="rect">
            <a:avLst/>
          </a:prstGeom>
          <a:noFill/>
        </p:spPr>
        <p:txBody>
          <a:bodyPr wrap="none" lIns="0" tIns="0" rIns="0" bIns="0" rtlCol="0">
            <a:spAutoFit/>
          </a:bodyPr>
          <a:lstStyle/>
          <a:p>
            <a:r>
              <a:rPr lang="fr-FR" b="1" dirty="0">
                <a:solidFill>
                  <a:srgbClr val="F05559"/>
                </a:solidFill>
                <a:latin typeface="Arial" charset="0"/>
                <a:ea typeface="Arial" charset="0"/>
                <a:cs typeface="Arial" charset="0"/>
              </a:rPr>
              <a:t>Ne v</a:t>
            </a:r>
            <a:r>
              <a:rPr lang="fr-FR" sz="1800" b="1" dirty="0">
                <a:solidFill>
                  <a:srgbClr val="F05559"/>
                </a:solidFill>
                <a:latin typeface="Arial" charset="0"/>
                <a:ea typeface="Arial" charset="0"/>
                <a:cs typeface="Arial" charset="0"/>
              </a:rPr>
              <a:t>ous préoccupe pas : 13%</a:t>
            </a:r>
          </a:p>
        </p:txBody>
      </p:sp>
      <p:graphicFrame>
        <p:nvGraphicFramePr>
          <p:cNvPr id="15" name="Graphique 14">
            <a:extLst>
              <a:ext uri="{FF2B5EF4-FFF2-40B4-BE49-F238E27FC236}">
                <a16:creationId xmlns:a16="http://schemas.microsoft.com/office/drawing/2014/main" id="{3FAB8756-6827-44A6-8D7D-F0B686A18186}"/>
              </a:ext>
            </a:extLst>
          </p:cNvPr>
          <p:cNvGraphicFramePr/>
          <p:nvPr/>
        </p:nvGraphicFramePr>
        <p:xfrm>
          <a:off x="5244273" y="1692266"/>
          <a:ext cx="6795395" cy="5071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15">
            <a:extLst>
              <a:ext uri="{FF2B5EF4-FFF2-40B4-BE49-F238E27FC236}">
                <a16:creationId xmlns:a16="http://schemas.microsoft.com/office/drawing/2014/main" id="{7378188F-91ED-46E9-9079-D7A80B1724D1}"/>
              </a:ext>
            </a:extLst>
          </p:cNvPr>
          <p:cNvSpPr txBox="1"/>
          <p:nvPr/>
        </p:nvSpPr>
        <p:spPr>
          <a:xfrm>
            <a:off x="9476696" y="1581855"/>
            <a:ext cx="1378070" cy="215444"/>
          </a:xfrm>
          <a:prstGeom prst="rect">
            <a:avLst/>
          </a:prstGeom>
          <a:noFill/>
        </p:spPr>
        <p:txBody>
          <a:bodyPr wrap="none" lIns="0" tIns="0" rIns="0" bIns="0" rtlCol="0">
            <a:spAutoFit/>
          </a:bodyPr>
          <a:lstStyle/>
          <a:p>
            <a:r>
              <a:rPr lang="fr-FR" sz="1400" b="1" dirty="0">
                <a:solidFill>
                  <a:srgbClr val="3EAD95"/>
                </a:solidFill>
                <a:latin typeface="Arial" charset="0"/>
                <a:ea typeface="Arial" charset="0"/>
                <a:cs typeface="Arial" charset="0"/>
              </a:rPr>
              <a:t>Vous préoccupe</a:t>
            </a:r>
          </a:p>
        </p:txBody>
      </p:sp>
    </p:spTree>
    <p:extLst>
      <p:ext uri="{BB962C8B-B14F-4D97-AF65-F5344CB8AC3E}">
        <p14:creationId xmlns:p14="http://schemas.microsoft.com/office/powerpoint/2010/main" val="132072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36</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Le sujet du dérèglement climatique constitue un sujet « préoccupant » pour plus de 8 Français sur 10</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Lorsque vous pensez au dérèglement climatique s’agit-il d’un sujet qui vous préoccupe ou ne vous préoccupe pas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 </a:t>
            </a:r>
          </a:p>
        </p:txBody>
      </p:sp>
      <p:graphicFrame>
        <p:nvGraphicFramePr>
          <p:cNvPr id="9" name="Graphique 8">
            <a:extLst>
              <a:ext uri="{FF2B5EF4-FFF2-40B4-BE49-F238E27FC236}">
                <a16:creationId xmlns:a16="http://schemas.microsoft.com/office/drawing/2014/main" id="{2693C1A4-3C08-4C6E-A160-CE5F8550D7F9}"/>
              </a:ext>
            </a:extLst>
          </p:cNvPr>
          <p:cNvGraphicFramePr/>
          <p:nvPr/>
        </p:nvGraphicFramePr>
        <p:xfrm>
          <a:off x="14011" y="1409893"/>
          <a:ext cx="6522335" cy="5367798"/>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D42C7689-E53C-47A4-9CDA-1233ADF37780}"/>
              </a:ext>
            </a:extLst>
          </p:cNvPr>
          <p:cNvSpPr txBox="1"/>
          <p:nvPr/>
        </p:nvSpPr>
        <p:spPr>
          <a:xfrm>
            <a:off x="611694" y="1816865"/>
            <a:ext cx="2445093" cy="276999"/>
          </a:xfrm>
          <a:prstGeom prst="rect">
            <a:avLst/>
          </a:prstGeom>
          <a:noFill/>
        </p:spPr>
        <p:txBody>
          <a:bodyPr wrap="none" lIns="0" tIns="0" rIns="0" bIns="0" rtlCol="0">
            <a:spAutoFit/>
          </a:bodyPr>
          <a:lstStyle/>
          <a:p>
            <a:r>
              <a:rPr lang="fr-FR" sz="1800" b="1" dirty="0">
                <a:solidFill>
                  <a:srgbClr val="3EAD95"/>
                </a:solidFill>
                <a:latin typeface="Arial" charset="0"/>
                <a:ea typeface="Arial" charset="0"/>
                <a:cs typeface="Arial" charset="0"/>
              </a:rPr>
              <a:t>Vous préoccupe : </a:t>
            </a:r>
            <a:r>
              <a:rPr lang="fr-FR" b="1" dirty="0">
                <a:solidFill>
                  <a:srgbClr val="3EAD95"/>
                </a:solidFill>
                <a:latin typeface="Arial" charset="0"/>
                <a:ea typeface="Arial" charset="0"/>
                <a:cs typeface="Arial" charset="0"/>
              </a:rPr>
              <a:t>83</a:t>
            </a:r>
            <a:r>
              <a:rPr lang="fr-FR" sz="1800" b="1" dirty="0">
                <a:solidFill>
                  <a:srgbClr val="3EAD95"/>
                </a:solidFill>
                <a:latin typeface="Arial" charset="0"/>
                <a:ea typeface="Arial" charset="0"/>
                <a:cs typeface="Arial" charset="0"/>
              </a:rPr>
              <a:t>%</a:t>
            </a:r>
          </a:p>
        </p:txBody>
      </p:sp>
      <p:sp>
        <p:nvSpPr>
          <p:cNvPr id="11" name="ZoneTexte 10">
            <a:extLst>
              <a:ext uri="{FF2B5EF4-FFF2-40B4-BE49-F238E27FC236}">
                <a16:creationId xmlns:a16="http://schemas.microsoft.com/office/drawing/2014/main" id="{D794A71B-B67F-4E62-AC83-0D028C0FFB27}"/>
              </a:ext>
            </a:extLst>
          </p:cNvPr>
          <p:cNvSpPr txBox="1"/>
          <p:nvPr/>
        </p:nvSpPr>
        <p:spPr>
          <a:xfrm>
            <a:off x="500764" y="4625637"/>
            <a:ext cx="3257302" cy="276999"/>
          </a:xfrm>
          <a:prstGeom prst="rect">
            <a:avLst/>
          </a:prstGeom>
          <a:noFill/>
        </p:spPr>
        <p:txBody>
          <a:bodyPr wrap="none" lIns="0" tIns="0" rIns="0" bIns="0" rtlCol="0">
            <a:spAutoFit/>
          </a:bodyPr>
          <a:lstStyle/>
          <a:p>
            <a:r>
              <a:rPr lang="fr-FR" b="1" dirty="0">
                <a:solidFill>
                  <a:srgbClr val="F05559"/>
                </a:solidFill>
                <a:latin typeface="Arial" charset="0"/>
                <a:ea typeface="Arial" charset="0"/>
                <a:cs typeface="Arial" charset="0"/>
              </a:rPr>
              <a:t>Ne v</a:t>
            </a:r>
            <a:r>
              <a:rPr lang="fr-FR" sz="1800" b="1" dirty="0">
                <a:solidFill>
                  <a:srgbClr val="F05559"/>
                </a:solidFill>
                <a:latin typeface="Arial" charset="0"/>
                <a:ea typeface="Arial" charset="0"/>
                <a:cs typeface="Arial" charset="0"/>
              </a:rPr>
              <a:t>ous préoccupe pas : </a:t>
            </a:r>
            <a:r>
              <a:rPr lang="fr-FR" b="1" dirty="0">
                <a:solidFill>
                  <a:srgbClr val="F05559"/>
                </a:solidFill>
                <a:latin typeface="Arial" charset="0"/>
                <a:ea typeface="Arial" charset="0"/>
                <a:cs typeface="Arial" charset="0"/>
              </a:rPr>
              <a:t>16</a:t>
            </a:r>
            <a:r>
              <a:rPr lang="fr-FR" sz="1800" b="1" dirty="0">
                <a:solidFill>
                  <a:srgbClr val="F05559"/>
                </a:solidFill>
                <a:latin typeface="Arial" charset="0"/>
                <a:ea typeface="Arial" charset="0"/>
                <a:cs typeface="Arial" charset="0"/>
              </a:rPr>
              <a:t>%</a:t>
            </a:r>
          </a:p>
        </p:txBody>
      </p:sp>
      <p:graphicFrame>
        <p:nvGraphicFramePr>
          <p:cNvPr id="15" name="Graphique 14">
            <a:extLst>
              <a:ext uri="{FF2B5EF4-FFF2-40B4-BE49-F238E27FC236}">
                <a16:creationId xmlns:a16="http://schemas.microsoft.com/office/drawing/2014/main" id="{3FAB8756-6827-44A6-8D7D-F0B686A18186}"/>
              </a:ext>
            </a:extLst>
          </p:cNvPr>
          <p:cNvGraphicFramePr/>
          <p:nvPr/>
        </p:nvGraphicFramePr>
        <p:xfrm>
          <a:off x="4956175" y="1692266"/>
          <a:ext cx="6795395" cy="5071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15">
            <a:extLst>
              <a:ext uri="{FF2B5EF4-FFF2-40B4-BE49-F238E27FC236}">
                <a16:creationId xmlns:a16="http://schemas.microsoft.com/office/drawing/2014/main" id="{7378188F-91ED-46E9-9079-D7A80B1724D1}"/>
              </a:ext>
            </a:extLst>
          </p:cNvPr>
          <p:cNvSpPr txBox="1"/>
          <p:nvPr/>
        </p:nvSpPr>
        <p:spPr>
          <a:xfrm>
            <a:off x="9476696" y="1581855"/>
            <a:ext cx="1378070" cy="215444"/>
          </a:xfrm>
          <a:prstGeom prst="rect">
            <a:avLst/>
          </a:prstGeom>
          <a:noFill/>
        </p:spPr>
        <p:txBody>
          <a:bodyPr wrap="none" lIns="0" tIns="0" rIns="0" bIns="0" rtlCol="0">
            <a:spAutoFit/>
          </a:bodyPr>
          <a:lstStyle/>
          <a:p>
            <a:r>
              <a:rPr lang="fr-FR" sz="1400" b="1" dirty="0">
                <a:solidFill>
                  <a:srgbClr val="3EAD95"/>
                </a:solidFill>
                <a:latin typeface="Arial" charset="0"/>
                <a:ea typeface="Arial" charset="0"/>
                <a:cs typeface="Arial" charset="0"/>
              </a:rPr>
              <a:t>Vous préoccupe</a:t>
            </a:r>
          </a:p>
        </p:txBody>
      </p:sp>
    </p:spTree>
    <p:extLst>
      <p:ext uri="{BB962C8B-B14F-4D97-AF65-F5344CB8AC3E}">
        <p14:creationId xmlns:p14="http://schemas.microsoft.com/office/powerpoint/2010/main" val="3535832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37</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153641" y="1330757"/>
          <a:ext cx="7123459" cy="5233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au 10">
            <a:extLst>
              <a:ext uri="{FF2B5EF4-FFF2-40B4-BE49-F238E27FC236}">
                <a16:creationId xmlns:a16="http://schemas.microsoft.com/office/drawing/2014/main" id="{CAB50E87-F72D-4C74-87BE-C014EA2E3AA9}"/>
              </a:ext>
            </a:extLst>
          </p:cNvPr>
          <p:cNvGraphicFramePr>
            <a:graphicFrameLocks noGrp="1"/>
          </p:cNvGraphicFramePr>
          <p:nvPr/>
        </p:nvGraphicFramePr>
        <p:xfrm>
          <a:off x="6717747" y="1217143"/>
          <a:ext cx="4948468" cy="5075997"/>
        </p:xfrm>
        <a:graphic>
          <a:graphicData uri="http://schemas.openxmlformats.org/drawingml/2006/table">
            <a:tbl>
              <a:tblPr firstRow="1" bandRow="1"/>
              <a:tblGrid>
                <a:gridCol w="706924">
                  <a:extLst>
                    <a:ext uri="{9D8B030D-6E8A-4147-A177-3AD203B41FA5}">
                      <a16:colId xmlns:a16="http://schemas.microsoft.com/office/drawing/2014/main" val="3090986153"/>
                    </a:ext>
                  </a:extLst>
                </a:gridCol>
                <a:gridCol w="706924">
                  <a:extLst>
                    <a:ext uri="{9D8B030D-6E8A-4147-A177-3AD203B41FA5}">
                      <a16:colId xmlns:a16="http://schemas.microsoft.com/office/drawing/2014/main" val="3452687930"/>
                    </a:ext>
                  </a:extLst>
                </a:gridCol>
                <a:gridCol w="706924">
                  <a:extLst>
                    <a:ext uri="{9D8B030D-6E8A-4147-A177-3AD203B41FA5}">
                      <a16:colId xmlns:a16="http://schemas.microsoft.com/office/drawing/2014/main" val="2396657294"/>
                    </a:ext>
                  </a:extLst>
                </a:gridCol>
                <a:gridCol w="706924">
                  <a:extLst>
                    <a:ext uri="{9D8B030D-6E8A-4147-A177-3AD203B41FA5}">
                      <a16:colId xmlns:a16="http://schemas.microsoft.com/office/drawing/2014/main" val="574222886"/>
                    </a:ext>
                  </a:extLst>
                </a:gridCol>
                <a:gridCol w="706924">
                  <a:extLst>
                    <a:ext uri="{9D8B030D-6E8A-4147-A177-3AD203B41FA5}">
                      <a16:colId xmlns:a16="http://schemas.microsoft.com/office/drawing/2014/main" val="3368082148"/>
                    </a:ext>
                  </a:extLst>
                </a:gridCol>
                <a:gridCol w="706924">
                  <a:extLst>
                    <a:ext uri="{9D8B030D-6E8A-4147-A177-3AD203B41FA5}">
                      <a16:colId xmlns:a16="http://schemas.microsoft.com/office/drawing/2014/main" val="916228976"/>
                    </a:ext>
                  </a:extLst>
                </a:gridCol>
                <a:gridCol w="706924">
                  <a:extLst>
                    <a:ext uri="{9D8B030D-6E8A-4147-A177-3AD203B41FA5}">
                      <a16:colId xmlns:a16="http://schemas.microsoft.com/office/drawing/2014/main" val="3201859617"/>
                    </a:ext>
                  </a:extLst>
                </a:gridCol>
              </a:tblGrid>
              <a:tr h="336725">
                <a:tc gridSpan="7">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454579">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LFI/PCF</a:t>
                      </a:r>
                    </a:p>
                  </a:txBody>
                  <a:tcPr anchor="ctr">
                    <a:lnL w="12700" cmpd="sng">
                      <a:solidFill>
                        <a:srgbClr val="FFFFFF"/>
                      </a:solidFill>
                    </a:lnL>
                    <a:lnR w="12700" cmpd="sng">
                      <a:solidFill>
                        <a:srgbClr val="FFFFFF"/>
                      </a:solidFill>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PS</a:t>
                      </a:r>
                    </a:p>
                  </a:txBody>
                  <a:tcPr anchor="ctr">
                    <a:lnL w="12700" cmpd="sng">
                      <a:solidFill>
                        <a:srgbClr val="FFFFFF"/>
                      </a:solidFill>
                    </a:lnL>
                    <a:lnR w="12700" cmpd="sng">
                      <a:solidFill>
                        <a:srgbClr val="FFFFFF"/>
                      </a:solidFill>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a:solidFill>
                            <a:schemeClr val="bg2">
                              <a:lumMod val="10000"/>
                            </a:schemeClr>
                          </a:solidFill>
                          <a:latin typeface="Circular Std Book"/>
                        </a:rPr>
                        <a:t>EELV</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LREM</a:t>
                      </a:r>
                      <a:br>
                        <a:rPr lang="fr-FR" sz="1050" b="1" dirty="0">
                          <a:solidFill>
                            <a:schemeClr val="bg2">
                              <a:lumMod val="10000"/>
                            </a:schemeClr>
                          </a:solidFill>
                          <a:latin typeface="Circular Std Book"/>
                        </a:rPr>
                      </a:br>
                      <a:r>
                        <a:rPr lang="fr-FR" sz="1050" b="1" dirty="0">
                          <a:solidFill>
                            <a:schemeClr val="bg2">
                              <a:lumMod val="10000"/>
                            </a:schemeClr>
                          </a:solidFill>
                          <a:latin typeface="Circular Std Book"/>
                        </a:rPr>
                        <a:t>/MoDem</a:t>
                      </a:r>
                    </a:p>
                  </a:txBody>
                  <a:tcPr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LR</a:t>
                      </a:r>
                    </a:p>
                  </a:txBody>
                  <a:tcPr anchor="ctr">
                    <a:lnL w="12700" cmpd="sng">
                      <a:solidFill>
                        <a:srgbClr val="FFFFFF"/>
                      </a:solidFill>
                    </a:lnL>
                    <a:lnR w="12700" cmpd="sng">
                      <a:solidFill>
                        <a:srgbClr val="FFFFFF"/>
                      </a:solidFill>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RN</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a:solidFill>
                            <a:schemeClr val="bg2">
                              <a:lumMod val="10000"/>
                            </a:schemeClr>
                          </a:solidFill>
                          <a:latin typeface="Circular Std Book"/>
                        </a:rPr>
                        <a:t>Sans </a:t>
                      </a:r>
                      <a:r>
                        <a:rPr lang="fr-FR" sz="1050" b="1" dirty="0" err="1">
                          <a:solidFill>
                            <a:schemeClr val="bg2">
                              <a:lumMod val="10000"/>
                            </a:schemeClr>
                          </a:solidFill>
                          <a:latin typeface="Circular Std Book"/>
                        </a:rPr>
                        <a:t>pref</a:t>
                      </a:r>
                      <a:r>
                        <a:rPr lang="fr-FR" sz="1050" b="1" dirty="0">
                          <a:solidFill>
                            <a:schemeClr val="bg2">
                              <a:lumMod val="10000"/>
                            </a:schemeClr>
                          </a:solidFill>
                          <a:latin typeface="Circular Std Book"/>
                        </a:rPr>
                        <a:t>.</a:t>
                      </a:r>
                    </a:p>
                  </a:txBody>
                  <a:tcPr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8323"/>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3360"/>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92016"/>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7349298"/>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499700366"/>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85212358"/>
                  </a:ext>
                </a:extLst>
              </a:tr>
            </a:tbl>
          </a:graphicData>
        </a:graphic>
      </p:graphicFrame>
      <p:sp>
        <p:nvSpPr>
          <p:cNvPr id="10" name="Rounded Rectangle 17">
            <a:extLst>
              <a:ext uri="{FF2B5EF4-FFF2-40B4-BE49-F238E27FC236}">
                <a16:creationId xmlns:a16="http://schemas.microsoft.com/office/drawing/2014/main" id="{D4F684DA-3F78-4755-ACCA-98992297E07B}"/>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répondre aux enjeux concernant le dérèglement climatique ?</a:t>
            </a:r>
          </a:p>
        </p:txBody>
      </p:sp>
      <p:sp>
        <p:nvSpPr>
          <p:cNvPr id="9" name="Espace réservé du texte 1">
            <a:extLst>
              <a:ext uri="{FF2B5EF4-FFF2-40B4-BE49-F238E27FC236}">
                <a16:creationId xmlns:a16="http://schemas.microsoft.com/office/drawing/2014/main" id="{90E45B96-DD3E-45A6-8769-96058323D069}"/>
              </a:ext>
            </a:extLst>
          </p:cNvPr>
          <p:cNvSpPr txBox="1">
            <a:spLocks/>
          </p:cNvSpPr>
          <p:nvPr/>
        </p:nvSpPr>
        <p:spPr>
          <a:xfrm>
            <a:off x="42515" y="82730"/>
            <a:ext cx="12191999"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400" dirty="0">
                <a:latin typeface="+mn-lt"/>
                <a:ea typeface="+mn-ea"/>
                <a:cs typeface="+mn-cs"/>
              </a:rPr>
              <a:t>La confiance envers les climatologues et les scientifiques traverse les clivages partisans, hormis pour les sympathisants RN. A l’inverse, plus des trois quarts des sympathisants PS, EELV et LREM déclarent faire confiance aux associations et ONG, et une proportion légèrement moindre envers les collectivités locales</a:t>
            </a:r>
          </a:p>
        </p:txBody>
      </p:sp>
      <p:sp>
        <p:nvSpPr>
          <p:cNvPr id="3" name="Ellipse 2">
            <a:extLst>
              <a:ext uri="{FF2B5EF4-FFF2-40B4-BE49-F238E27FC236}">
                <a16:creationId xmlns:a16="http://schemas.microsoft.com/office/drawing/2014/main" id="{982AEC88-BD4C-474C-8C16-8605222E09ED}"/>
              </a:ext>
            </a:extLst>
          </p:cNvPr>
          <p:cNvSpPr/>
          <p:nvPr/>
        </p:nvSpPr>
        <p:spPr>
          <a:xfrm>
            <a:off x="10424161" y="2063935"/>
            <a:ext cx="360000" cy="3600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CD7CCD16-AF6E-42AF-B17F-BB8920A2091F}"/>
              </a:ext>
            </a:extLst>
          </p:cNvPr>
          <p:cNvSpPr/>
          <p:nvPr/>
        </p:nvSpPr>
        <p:spPr>
          <a:xfrm>
            <a:off x="8301921" y="5395293"/>
            <a:ext cx="360000" cy="3600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9780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140294"/>
            <a:ext cx="10985070" cy="1403006"/>
          </a:xfrm>
        </p:spPr>
        <p:txBody>
          <a:bodyPr anchor="ctr"/>
          <a:lstStyle/>
          <a:p>
            <a:r>
              <a:rPr lang="fr-FR" sz="2000" dirty="0"/>
              <a:t>L’échelon de proximité (Collectivités locales / PME) semble plébiscité par les Français</a:t>
            </a:r>
          </a:p>
        </p:txBody>
      </p:sp>
      <p:sp>
        <p:nvSpPr>
          <p:cNvPr id="3" name="Espace réservé du texte 2">
            <a:extLst>
              <a:ext uri="{FF2B5EF4-FFF2-40B4-BE49-F238E27FC236}">
                <a16:creationId xmlns:a16="http://schemas.microsoft.com/office/drawing/2014/main" id="{AA4144BD-8B6C-42DF-BC77-4E7C50314D5E}"/>
              </a:ext>
            </a:extLst>
          </p:cNvPr>
          <p:cNvSpPr>
            <a:spLocks noGrp="1"/>
          </p:cNvSpPr>
          <p:nvPr>
            <p:ph type="body" sz="quarter" idx="20"/>
          </p:nvPr>
        </p:nvSpPr>
        <p:spPr>
          <a:xfrm>
            <a:off x="473505" y="3802430"/>
            <a:ext cx="10651695" cy="912445"/>
          </a:xfrm>
        </p:spPr>
        <p:txBody>
          <a:bodyPr/>
          <a:lstStyle/>
          <a:p>
            <a:pPr algn="just"/>
            <a:r>
              <a:rPr lang="fr-FR" sz="1800" dirty="0"/>
              <a:t>Les Français accordent une confiance plus grande aux institutions desquelles ils se sentent proches qu’aux échelons étatiques ou européens d’une part et aux grandes entreprises d’autre part.</a:t>
            </a:r>
          </a:p>
        </p:txBody>
      </p:sp>
    </p:spTree>
    <p:extLst>
      <p:ext uri="{BB962C8B-B14F-4D97-AF65-F5344CB8AC3E}">
        <p14:creationId xmlns:p14="http://schemas.microsoft.com/office/powerpoint/2010/main" val="3097164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39</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9" name="Graphique 8">
            <a:extLst>
              <a:ext uri="{FF2B5EF4-FFF2-40B4-BE49-F238E27FC236}">
                <a16:creationId xmlns:a16="http://schemas.microsoft.com/office/drawing/2014/main" id="{B4503C70-5FD4-450A-A177-4F6C58F27534}"/>
              </a:ext>
            </a:extLst>
          </p:cNvPr>
          <p:cNvGraphicFramePr/>
          <p:nvPr/>
        </p:nvGraphicFramePr>
        <p:xfrm>
          <a:off x="190501" y="1511010"/>
          <a:ext cx="11810999" cy="4921360"/>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texte 1">
            <a:extLst>
              <a:ext uri="{FF2B5EF4-FFF2-40B4-BE49-F238E27FC236}">
                <a16:creationId xmlns:a16="http://schemas.microsoft.com/office/drawing/2014/main" id="{35DEB6CE-2A8E-419C-BA97-A16E8014E851}"/>
              </a:ext>
            </a:extLst>
          </p:cNvPr>
          <p:cNvSpPr txBox="1">
            <a:spLocks/>
          </p:cNvSpPr>
          <p:nvPr/>
        </p:nvSpPr>
        <p:spPr>
          <a:xfrm>
            <a:off x="90140" y="82730"/>
            <a:ext cx="12101860"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600" dirty="0"/>
              <a:t>Les utilisateurs hebdomadaires des transports en commun expriment une confiance nettement plus élevée envers chacun de ces acteurs que la moyenne des Français, et a fortiori ceux qui n’utilisent jamais les transports en commun</a:t>
            </a:r>
          </a:p>
        </p:txBody>
      </p:sp>
      <p:sp>
        <p:nvSpPr>
          <p:cNvPr id="11" name="Rounded Rectangle 17">
            <a:extLst>
              <a:ext uri="{FF2B5EF4-FFF2-40B4-BE49-F238E27FC236}">
                <a16:creationId xmlns:a16="http://schemas.microsoft.com/office/drawing/2014/main" id="{63D2C954-6E24-42C2-AE09-D47E1C1B95DC}"/>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répondre aux enjeux concernant les mobilités du quotidien ?</a:t>
            </a:r>
          </a:p>
        </p:txBody>
      </p:sp>
    </p:spTree>
    <p:extLst>
      <p:ext uri="{BB962C8B-B14F-4D97-AF65-F5344CB8AC3E}">
        <p14:creationId xmlns:p14="http://schemas.microsoft.com/office/powerpoint/2010/main" val="122155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EF9D86-BB61-406E-9599-8E8262AAAB6E}"/>
              </a:ext>
            </a:extLst>
          </p:cNvPr>
          <p:cNvSpPr>
            <a:spLocks noGrp="1"/>
          </p:cNvSpPr>
          <p:nvPr>
            <p:ph type="body" sz="quarter" idx="18"/>
          </p:nvPr>
        </p:nvSpPr>
        <p:spPr/>
        <p:txBody>
          <a:bodyPr>
            <a:normAutofit lnSpcReduction="10000"/>
          </a:bodyPr>
          <a:lstStyle/>
          <a:p>
            <a:r>
              <a:rPr lang="fr-FR" dirty="0"/>
              <a:t>Intervalle de confiance</a:t>
            </a:r>
          </a:p>
        </p:txBody>
      </p:sp>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a:t>
            </a:fld>
            <a:endParaRPr lang="en-US" dirty="0"/>
          </a:p>
        </p:txBody>
      </p:sp>
      <p:sp>
        <p:nvSpPr>
          <p:cNvPr id="5" name="Rectangle 3">
            <a:extLst>
              <a:ext uri="{FF2B5EF4-FFF2-40B4-BE49-F238E27FC236}">
                <a16:creationId xmlns:a16="http://schemas.microsoft.com/office/drawing/2014/main" id="{C5FCE487-785E-40EA-9A1C-5F91D7D36C5D}"/>
              </a:ext>
            </a:extLst>
          </p:cNvPr>
          <p:cNvSpPr>
            <a:spLocks noChangeArrowheads="1"/>
          </p:cNvSpPr>
          <p:nvPr/>
        </p:nvSpPr>
        <p:spPr bwMode="auto">
          <a:xfrm>
            <a:off x="2065468" y="5704515"/>
            <a:ext cx="903967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fr-FR" sz="1100" b="1" i="1" u="sng" dirty="0">
                <a:solidFill>
                  <a:schemeClr val="bg2">
                    <a:lumMod val="25000"/>
                  </a:schemeClr>
                </a:solidFill>
                <a:ea typeface="Calibri" panose="020F0502020204030204" pitchFamily="34" charset="0"/>
                <a:cs typeface="Calibri" panose="020F0502020204030204" pitchFamily="34" charset="0"/>
              </a:rPr>
              <a:t>Note de lecture</a:t>
            </a:r>
            <a:r>
              <a:rPr lang="fr-FR" altLang="fr-FR" sz="1100" dirty="0">
                <a:solidFill>
                  <a:schemeClr val="bg2">
                    <a:lumMod val="25000"/>
                  </a:schemeClr>
                </a:solidFill>
                <a:ea typeface="Calibri" panose="020F0502020204030204" pitchFamily="34" charset="0"/>
                <a:cs typeface="Calibri" panose="020F0502020204030204" pitchFamily="34" charset="0"/>
              </a:rPr>
              <a:t> : </a:t>
            </a:r>
            <a:r>
              <a:rPr lang="fr-FR" altLang="fr-FR" sz="1100" b="1" dirty="0">
                <a:solidFill>
                  <a:schemeClr val="bg2">
                    <a:lumMod val="25000"/>
                  </a:schemeClr>
                </a:solidFill>
                <a:ea typeface="Calibri" panose="020F0502020204030204" pitchFamily="34" charset="0"/>
                <a:cs typeface="Calibri" panose="020F0502020204030204" pitchFamily="34" charset="0"/>
              </a:rPr>
              <a:t>dans le cas d’un échantillon de 1000 personnes</a:t>
            </a:r>
            <a:r>
              <a:rPr lang="fr-FR" altLang="fr-FR" sz="1100" dirty="0">
                <a:solidFill>
                  <a:schemeClr val="bg2">
                    <a:lumMod val="25000"/>
                  </a:schemeClr>
                </a:solidFill>
                <a:ea typeface="Calibri" panose="020F0502020204030204" pitchFamily="34" charset="0"/>
                <a:cs typeface="Calibri" panose="020F0502020204030204" pitchFamily="34" charset="0"/>
              </a:rPr>
              <a:t>, si le pourcentage mesuré est de 10, la marge d’erreur est égale à 1,8. Il y a donc 95 de chance que le pourcentage réel soit compris entre 8,2 et 11,8 (plus ou moins 1,8 points).</a:t>
            </a:r>
            <a:endParaRPr lang="fr-FR" altLang="fr-FR" sz="1100" dirty="0">
              <a:solidFill>
                <a:schemeClr val="bg2">
                  <a:lumMod val="25000"/>
                </a:schemeClr>
              </a:solidFill>
            </a:endParaRPr>
          </a:p>
        </p:txBody>
      </p:sp>
      <p:graphicFrame>
        <p:nvGraphicFramePr>
          <p:cNvPr id="6" name="Tableau 5">
            <a:extLst>
              <a:ext uri="{FF2B5EF4-FFF2-40B4-BE49-F238E27FC236}">
                <a16:creationId xmlns:a16="http://schemas.microsoft.com/office/drawing/2014/main" id="{21213178-90D0-4378-A26A-8566B31D1E63}"/>
              </a:ext>
            </a:extLst>
          </p:cNvPr>
          <p:cNvGraphicFramePr>
            <a:graphicFrameLocks noGrp="1"/>
          </p:cNvGraphicFramePr>
          <p:nvPr>
            <p:extLst>
              <p:ext uri="{D42A27DB-BD31-4B8C-83A1-F6EECF244321}">
                <p14:modId xmlns:p14="http://schemas.microsoft.com/office/powerpoint/2010/main" val="2393594341"/>
              </p:ext>
            </p:extLst>
          </p:nvPr>
        </p:nvGraphicFramePr>
        <p:xfrm>
          <a:off x="243415" y="1819750"/>
          <a:ext cx="11716958" cy="3714273"/>
        </p:xfrm>
        <a:graphic>
          <a:graphicData uri="http://schemas.openxmlformats.org/drawingml/2006/table">
            <a:tbl>
              <a:tblPr/>
              <a:tblGrid>
                <a:gridCol w="2203082">
                  <a:extLst>
                    <a:ext uri="{9D8B030D-6E8A-4147-A177-3AD203B41FA5}">
                      <a16:colId xmlns:a16="http://schemas.microsoft.com/office/drawing/2014/main" val="20000"/>
                    </a:ext>
                  </a:extLst>
                </a:gridCol>
                <a:gridCol w="1585646">
                  <a:extLst>
                    <a:ext uri="{9D8B030D-6E8A-4147-A177-3AD203B41FA5}">
                      <a16:colId xmlns:a16="http://schemas.microsoft.com/office/drawing/2014/main" val="20001"/>
                    </a:ext>
                  </a:extLst>
                </a:gridCol>
                <a:gridCol w="1585646">
                  <a:extLst>
                    <a:ext uri="{9D8B030D-6E8A-4147-A177-3AD203B41FA5}">
                      <a16:colId xmlns:a16="http://schemas.microsoft.com/office/drawing/2014/main" val="20002"/>
                    </a:ext>
                  </a:extLst>
                </a:gridCol>
                <a:gridCol w="1585646">
                  <a:extLst>
                    <a:ext uri="{9D8B030D-6E8A-4147-A177-3AD203B41FA5}">
                      <a16:colId xmlns:a16="http://schemas.microsoft.com/office/drawing/2014/main" val="20003"/>
                    </a:ext>
                  </a:extLst>
                </a:gridCol>
                <a:gridCol w="1585646">
                  <a:extLst>
                    <a:ext uri="{9D8B030D-6E8A-4147-A177-3AD203B41FA5}">
                      <a16:colId xmlns:a16="http://schemas.microsoft.com/office/drawing/2014/main" val="20004"/>
                    </a:ext>
                  </a:extLst>
                </a:gridCol>
                <a:gridCol w="1585646">
                  <a:extLst>
                    <a:ext uri="{9D8B030D-6E8A-4147-A177-3AD203B41FA5}">
                      <a16:colId xmlns:a16="http://schemas.microsoft.com/office/drawing/2014/main" val="20005"/>
                    </a:ext>
                  </a:extLst>
                </a:gridCol>
                <a:gridCol w="1585646">
                  <a:extLst>
                    <a:ext uri="{9D8B030D-6E8A-4147-A177-3AD203B41FA5}">
                      <a16:colId xmlns:a16="http://schemas.microsoft.com/office/drawing/2014/main" val="20006"/>
                    </a:ext>
                  </a:extLst>
                </a:gridCol>
              </a:tblGrid>
              <a:tr h="260337">
                <a:tc>
                  <a:txBody>
                    <a:bodyPr/>
                    <a:lstStyle/>
                    <a:p>
                      <a:pPr algn="l" fontAlgn="ctr"/>
                      <a:r>
                        <a:rPr lang="fr-FR" sz="1100" b="1" i="0" u="none" strike="noStrike" dirty="0">
                          <a:solidFill>
                            <a:srgbClr val="FFFFFF"/>
                          </a:solidFill>
                          <a:effectLst/>
                          <a:latin typeface="+mn-lt"/>
                        </a:rPr>
                        <a:t>Taille de l’échantillon</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5 ou 95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10 ou 90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20 ou 80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30 ou 70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40 ou 60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tc>
                  <a:txBody>
                    <a:bodyPr/>
                    <a:lstStyle/>
                    <a:p>
                      <a:pPr algn="ctr" fontAlgn="ctr"/>
                      <a:r>
                        <a:rPr lang="fr-FR" sz="1100" b="1" i="0" u="none" strike="noStrike" dirty="0">
                          <a:solidFill>
                            <a:srgbClr val="FFFFFF"/>
                          </a:solidFill>
                          <a:effectLst/>
                          <a:latin typeface="+mn-lt"/>
                        </a:rPr>
                        <a:t>50</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3EAD95"/>
                    </a:solidFill>
                  </a:tcPr>
                </a:tc>
                <a:extLst>
                  <a:ext uri="{0D108BD9-81ED-4DB2-BD59-A6C34878D82A}">
                    <a16:rowId xmlns:a16="http://schemas.microsoft.com/office/drawing/2014/main" val="10000"/>
                  </a:ext>
                </a:extLst>
              </a:tr>
              <a:tr h="287828">
                <a:tc>
                  <a:txBody>
                    <a:bodyPr/>
                    <a:lstStyle/>
                    <a:p>
                      <a:pPr algn="l" fontAlgn="ctr"/>
                      <a:r>
                        <a:rPr lang="fr-FR" sz="1100" b="0" i="0" u="none" strike="noStrike" dirty="0">
                          <a:solidFill>
                            <a:srgbClr val="000000"/>
                          </a:solidFill>
                          <a:effectLst/>
                          <a:latin typeface="+mn-lt"/>
                        </a:rPr>
                        <a:t>100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6,0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8,0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9,2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9,8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10</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1"/>
                  </a:ext>
                </a:extLst>
              </a:tr>
              <a:tr h="287828">
                <a:tc>
                  <a:txBody>
                    <a:bodyPr/>
                    <a:lstStyle/>
                    <a:p>
                      <a:pPr algn="l" fontAlgn="ctr"/>
                      <a:r>
                        <a:rPr lang="fr-FR" sz="1100" b="0" i="0" u="none" strike="noStrike" dirty="0">
                          <a:solidFill>
                            <a:srgbClr val="000000"/>
                          </a:solidFill>
                          <a:effectLst/>
                          <a:latin typeface="+mn-lt"/>
                        </a:rPr>
                        <a:t>200 interviews </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5,7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6,5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6,9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7,1</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2"/>
                  </a:ext>
                </a:extLst>
              </a:tr>
              <a:tr h="287828">
                <a:tc>
                  <a:txBody>
                    <a:bodyPr/>
                    <a:lstStyle/>
                    <a:p>
                      <a:pPr algn="l" fontAlgn="ctr"/>
                      <a:r>
                        <a:rPr lang="fr-FR" sz="1100" b="0" i="0" u="none" strike="noStrike" dirty="0">
                          <a:solidFill>
                            <a:srgbClr val="000000"/>
                          </a:solidFill>
                          <a:effectLst/>
                          <a:latin typeface="+mn-lt"/>
                        </a:rPr>
                        <a:t>300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5,3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5,7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5,8</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3"/>
                  </a:ext>
                </a:extLst>
              </a:tr>
              <a:tr h="287828">
                <a:tc>
                  <a:txBody>
                    <a:bodyPr/>
                    <a:lstStyle/>
                    <a:p>
                      <a:pPr algn="l" fontAlgn="ctr"/>
                      <a:r>
                        <a:rPr lang="fr-FR" sz="1100" b="0" i="0" u="none" strike="noStrike" dirty="0">
                          <a:solidFill>
                            <a:srgbClr val="000000"/>
                          </a:solidFill>
                          <a:effectLst/>
                          <a:latin typeface="+mn-lt"/>
                        </a:rPr>
                        <a:t>400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5,0</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4"/>
                  </a:ext>
                </a:extLst>
              </a:tr>
              <a:tr h="287828">
                <a:tc>
                  <a:txBody>
                    <a:bodyPr/>
                    <a:lstStyle/>
                    <a:p>
                      <a:pPr algn="l" fontAlgn="ctr"/>
                      <a:r>
                        <a:rPr lang="fr-FR" sz="1100" b="0" i="0" u="none" strike="noStrike" dirty="0">
                          <a:solidFill>
                            <a:srgbClr val="000000"/>
                          </a:solidFill>
                          <a:effectLst/>
                          <a:latin typeface="+mn-lt"/>
                        </a:rPr>
                        <a:t>500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4,5</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5"/>
                  </a:ext>
                </a:extLst>
              </a:tr>
              <a:tr h="287828">
                <a:tc>
                  <a:txBody>
                    <a:bodyPr/>
                    <a:lstStyle/>
                    <a:p>
                      <a:pPr algn="l" fontAlgn="ctr"/>
                      <a:r>
                        <a:rPr lang="fr-FR" sz="1100" b="0" i="0" u="none" strike="noStrike" dirty="0">
                          <a:solidFill>
                            <a:srgbClr val="000000"/>
                          </a:solidFill>
                          <a:effectLst/>
                          <a:latin typeface="+mn-lt"/>
                        </a:rPr>
                        <a:t>600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4,1</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6"/>
                  </a:ext>
                </a:extLst>
              </a:tr>
              <a:tr h="287828">
                <a:tc>
                  <a:txBody>
                    <a:bodyPr/>
                    <a:lstStyle/>
                    <a:p>
                      <a:pPr algn="l" fontAlgn="ctr"/>
                      <a:r>
                        <a:rPr lang="fr-FR" sz="1100" b="0" i="0" u="none" strike="noStrike" dirty="0">
                          <a:solidFill>
                            <a:srgbClr val="000000"/>
                          </a:solidFill>
                          <a:effectLst/>
                          <a:latin typeface="+mn-lt"/>
                        </a:rPr>
                        <a:t>800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3,5</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7"/>
                  </a:ext>
                </a:extLst>
              </a:tr>
              <a:tr h="287828">
                <a:tc>
                  <a:txBody>
                    <a:bodyPr/>
                    <a:lstStyle/>
                    <a:p>
                      <a:pPr algn="l" fontAlgn="ctr"/>
                      <a:r>
                        <a:rPr lang="fr-FR" sz="1100" b="0" i="0" u="none" strike="noStrike" dirty="0">
                          <a:solidFill>
                            <a:srgbClr val="000000"/>
                          </a:solidFill>
                          <a:effectLst/>
                          <a:latin typeface="+mn-lt"/>
                        </a:rPr>
                        <a:t>1 000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2,9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3,1</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08"/>
                  </a:ext>
                </a:extLst>
              </a:tr>
              <a:tr h="287828">
                <a:tc>
                  <a:txBody>
                    <a:bodyPr/>
                    <a:lstStyle/>
                    <a:p>
                      <a:pPr algn="l" fontAlgn="ctr"/>
                      <a:r>
                        <a:rPr lang="fr-FR" sz="1100" b="0" i="0" u="none" strike="noStrike" dirty="0">
                          <a:solidFill>
                            <a:srgbClr val="000000"/>
                          </a:solidFill>
                          <a:effectLst/>
                          <a:latin typeface="+mn-lt"/>
                        </a:rPr>
                        <a:t>2 000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1,0</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2,2</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2,3</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09"/>
                  </a:ext>
                </a:extLst>
              </a:tr>
              <a:tr h="287828">
                <a:tc>
                  <a:txBody>
                    <a:bodyPr/>
                    <a:lstStyle/>
                    <a:p>
                      <a:pPr algn="l" fontAlgn="ctr"/>
                      <a:r>
                        <a:rPr lang="fr-FR" sz="1100" b="0" i="0" u="none" strike="noStrike" dirty="0">
                          <a:solidFill>
                            <a:srgbClr val="000000"/>
                          </a:solidFill>
                          <a:effectLst/>
                          <a:latin typeface="+mn-lt"/>
                        </a:rPr>
                        <a:t>3 000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0,8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mn-lt"/>
                        </a:rPr>
                        <a:t>1,8</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tcPr>
                </a:tc>
                <a:extLst>
                  <a:ext uri="{0D108BD9-81ED-4DB2-BD59-A6C34878D82A}">
                    <a16:rowId xmlns:a16="http://schemas.microsoft.com/office/drawing/2014/main" val="10010"/>
                  </a:ext>
                </a:extLst>
              </a:tr>
              <a:tr h="287828">
                <a:tc>
                  <a:txBody>
                    <a:bodyPr/>
                    <a:lstStyle/>
                    <a:p>
                      <a:pPr algn="l" fontAlgn="ctr"/>
                      <a:r>
                        <a:rPr lang="fr-FR" sz="1100" b="0" i="0" u="none" strike="noStrike" dirty="0">
                          <a:solidFill>
                            <a:srgbClr val="000000"/>
                          </a:solidFill>
                          <a:effectLst/>
                          <a:latin typeface="+mn-lt"/>
                        </a:rPr>
                        <a:t>4 000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0,7</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0,9</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1,5</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tc>
                  <a:txBody>
                    <a:bodyPr/>
                    <a:lstStyle/>
                    <a:p>
                      <a:pPr algn="ctr" fontAlgn="ctr"/>
                      <a:r>
                        <a:rPr lang="fr-FR" sz="1100" b="0" i="0" u="none" strike="noStrike" dirty="0">
                          <a:solidFill>
                            <a:srgbClr val="000000"/>
                          </a:solidFill>
                          <a:effectLst/>
                          <a:latin typeface="+mn-lt"/>
                        </a:rPr>
                        <a:t>1,6</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CCECE5"/>
                    </a:solidFill>
                  </a:tcPr>
                </a:tc>
                <a:extLst>
                  <a:ext uri="{0D108BD9-81ED-4DB2-BD59-A6C34878D82A}">
                    <a16:rowId xmlns:a16="http://schemas.microsoft.com/office/drawing/2014/main" val="10011"/>
                  </a:ext>
                </a:extLst>
              </a:tr>
              <a:tr h="287828">
                <a:tc>
                  <a:txBody>
                    <a:bodyPr/>
                    <a:lstStyle/>
                    <a:p>
                      <a:pPr algn="l" fontAlgn="ctr"/>
                      <a:r>
                        <a:rPr lang="fr-FR" sz="1100" b="0" i="0" u="none" strike="noStrike" kern="1200" dirty="0">
                          <a:solidFill>
                            <a:srgbClr val="000000"/>
                          </a:solidFill>
                          <a:effectLst/>
                          <a:latin typeface="+mn-lt"/>
                          <a:ea typeface="+mn-ea"/>
                          <a:cs typeface="+mn-cs"/>
                        </a:rPr>
                        <a:t>6 000 interviews</a:t>
                      </a:r>
                    </a:p>
                  </a:txBody>
                  <a:tcPr marL="72000" marR="9525" marT="9525" marB="0" anchor="ctr">
                    <a:lnL w="6350" cap="flat" cmpd="sng" algn="ctr">
                      <a:no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0,6</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0,8</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1,1</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1,3</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1,4</a:t>
                      </a:r>
                    </a:p>
                  </a:txBody>
                  <a:tcPr marL="9525" marR="9525" marT="9525" marB="0" anchor="ctr">
                    <a:lnL w="6350" cap="flat" cmpd="sng" algn="ctr">
                      <a:solidFill>
                        <a:srgbClr val="58A291"/>
                      </a:solidFill>
                      <a:prstDash val="solid"/>
                      <a:round/>
                      <a:headEnd type="none" w="med" len="med"/>
                      <a:tailEnd type="none" w="med" len="med"/>
                    </a:lnL>
                    <a:lnR w="6350" cap="flat" cmpd="sng" algn="ctr">
                      <a:solidFill>
                        <a:srgbClr val="58A291"/>
                      </a:solid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mn-lt"/>
                        </a:rPr>
                        <a:t>1,4</a:t>
                      </a:r>
                    </a:p>
                  </a:txBody>
                  <a:tcPr marL="9525" marR="9525" marT="9525" marB="0" anchor="ctr">
                    <a:lnL w="6350" cap="flat" cmpd="sng" algn="ctr">
                      <a:solidFill>
                        <a:srgbClr val="58A29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8A291"/>
                      </a:solidFill>
                      <a:prstDash val="solid"/>
                      <a:round/>
                      <a:headEnd type="none" w="med" len="med"/>
                      <a:tailEnd type="none" w="med" len="med"/>
                    </a:lnT>
                    <a:lnB w="6350" cap="flat" cmpd="sng" algn="ctr">
                      <a:solidFill>
                        <a:srgbClr val="58A29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8" name="Espace réservé du texte 3">
            <a:extLst>
              <a:ext uri="{FF2B5EF4-FFF2-40B4-BE49-F238E27FC236}">
                <a16:creationId xmlns:a16="http://schemas.microsoft.com/office/drawing/2014/main" id="{56AA5CEC-BBEA-4FCB-A4D2-B304C6180D71}"/>
              </a:ext>
            </a:extLst>
          </p:cNvPr>
          <p:cNvSpPr txBox="1">
            <a:spLocks/>
          </p:cNvSpPr>
          <p:nvPr/>
        </p:nvSpPr>
        <p:spPr>
          <a:xfrm>
            <a:off x="451646" y="914177"/>
            <a:ext cx="11387429" cy="822798"/>
          </a:xfrm>
          <a:prstGeom prst="rect">
            <a:avLst/>
          </a:prstGeom>
        </p:spPr>
        <p:txBody>
          <a:bodyPr anchor="ctr">
            <a:no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100" dirty="0">
                <a:solidFill>
                  <a:schemeClr val="bg2">
                    <a:lumMod val="25000"/>
                  </a:schemeClr>
                </a:solidFill>
              </a:rPr>
              <a:t>L’intervalle de confiance (parfois appelé « marge d’erreur ») permet de déterminer la confiance qui peut être attribuée à une valeur, en prenant en compte la valeur observée et la taille de l’échantillon. Si le calcul de l’intervalle de confiance concerne les sondages réalisés avec la méthode aléatoire, il est communément admis qu’il est proche pour les sondages réalisés avec la méthode des quotas.</a:t>
            </a:r>
          </a:p>
        </p:txBody>
      </p:sp>
      <p:sp>
        <p:nvSpPr>
          <p:cNvPr id="7" name="Rectangle 6">
            <a:extLst>
              <a:ext uri="{FF2B5EF4-FFF2-40B4-BE49-F238E27FC236}">
                <a16:creationId xmlns:a16="http://schemas.microsoft.com/office/drawing/2014/main" id="{B415688D-B134-4FDC-963D-48DF0758787E}"/>
              </a:ext>
            </a:extLst>
          </p:cNvPr>
          <p:cNvSpPr/>
          <p:nvPr/>
        </p:nvSpPr>
        <p:spPr>
          <a:xfrm>
            <a:off x="231625" y="4077685"/>
            <a:ext cx="11728748" cy="322217"/>
          </a:xfrm>
          <a:prstGeom prst="rect">
            <a:avLst/>
          </a:prstGeom>
          <a:noFill/>
          <a:ln w="38100">
            <a:solidFill>
              <a:srgbClr val="0B525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4267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40</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7" name="Rounded Rectangle 17">
            <a:extLst>
              <a:ext uri="{FF2B5EF4-FFF2-40B4-BE49-F238E27FC236}">
                <a16:creationId xmlns:a16="http://schemas.microsoft.com/office/drawing/2014/main" id="{FDEDD830-5BB8-478C-9560-F2FA3C4D33FF}"/>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répondre aux enjeux concernant la réindustrialisation ?</a:t>
            </a:r>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0" y="1510174"/>
          <a:ext cx="11715635" cy="5334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au 3">
            <a:extLst>
              <a:ext uri="{FF2B5EF4-FFF2-40B4-BE49-F238E27FC236}">
                <a16:creationId xmlns:a16="http://schemas.microsoft.com/office/drawing/2014/main" id="{50ECC9CD-67D5-42AA-904F-F81574159D1C}"/>
              </a:ext>
            </a:extLst>
          </p:cNvPr>
          <p:cNvGraphicFramePr>
            <a:graphicFrameLocks noGrp="1"/>
          </p:cNvGraphicFramePr>
          <p:nvPr/>
        </p:nvGraphicFramePr>
        <p:xfrm>
          <a:off x="10313093" y="1823794"/>
          <a:ext cx="1034906" cy="4176000"/>
        </p:xfrm>
        <a:graphic>
          <a:graphicData uri="http://schemas.openxmlformats.org/drawingml/2006/table">
            <a:tbl>
              <a:tblPr firstRow="1" bandRow="1">
                <a:tableStyleId>{5C22544A-7EE6-4342-B048-85BDC9FD1C3A}</a:tableStyleId>
              </a:tblPr>
              <a:tblGrid>
                <a:gridCol w="1034906">
                  <a:extLst>
                    <a:ext uri="{9D8B030D-6E8A-4147-A177-3AD203B41FA5}">
                      <a16:colId xmlns:a16="http://schemas.microsoft.com/office/drawing/2014/main" val="384269357"/>
                    </a:ext>
                  </a:extLst>
                </a:gridCol>
              </a:tblGrid>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79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0492077"/>
                  </a:ext>
                </a:extLst>
              </a:tr>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73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273389"/>
                  </a:ext>
                </a:extLst>
              </a:tr>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4750421"/>
                  </a:ext>
                </a:extLst>
              </a:tr>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401643"/>
                  </a:ext>
                </a:extLst>
              </a:tr>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795211"/>
                  </a:ext>
                </a:extLst>
              </a:tr>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120723"/>
                  </a:ext>
                </a:extLst>
              </a:tr>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391786"/>
                  </a:ext>
                </a:extLst>
              </a:tr>
              <a:tr h="464000">
                <a:tc>
                  <a:txBody>
                    <a:bodyPr/>
                    <a:lstStyle/>
                    <a:p>
                      <a:pPr marL="0" algn="ctr" defTabSz="457200" rtl="0" eaLnBrk="1" fontAlgn="ctr" latinLnBrk="0" hangingPunct="1"/>
                      <a:r>
                        <a:rPr kumimoji="0" lang="fr-FR" sz="1800" b="1" i="0" u="none" strike="noStrike" kern="1200" cap="none" spc="0" normalizeH="0" baseline="0" dirty="0">
                          <a:ln>
                            <a:noFill/>
                          </a:ln>
                          <a:solidFill>
                            <a:srgbClr val="3EAD95"/>
                          </a:solidFill>
                          <a:effectLst/>
                          <a:uLnTx/>
                          <a:uFillTx/>
                          <a:latin typeface="Arial" panose="020B0604020202020204"/>
                          <a:ea typeface="+mn-ea"/>
                          <a:cs typeface="+mn-cs"/>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823062"/>
                  </a:ext>
                </a:extLst>
              </a:tr>
              <a:tr h="464000">
                <a:tc>
                  <a:txBody>
                    <a:bodyPr/>
                    <a:lstStyle/>
                    <a:p>
                      <a:pPr marL="0" algn="ctr" defTabSz="457200" rtl="0" eaLnBrk="1" fontAlgn="ctr" latinLnBrk="0" hangingPunct="1"/>
                      <a:r>
                        <a:rPr kumimoji="0" lang="fr-FR" sz="1800" b="1" i="0" u="none" strike="noStrike" kern="1200" cap="none" spc="0" normalizeH="0" baseline="0" noProof="0" dirty="0">
                          <a:ln>
                            <a:noFill/>
                          </a:ln>
                          <a:solidFill>
                            <a:srgbClr val="3EAD95"/>
                          </a:solidFill>
                          <a:effectLst/>
                          <a:uLnTx/>
                          <a:uFillTx/>
                          <a:latin typeface="Arial" panose="020B0604020202020204"/>
                          <a:ea typeface="+mn-ea"/>
                          <a:cs typeface="+mn-cs"/>
                        </a:rPr>
                        <a:t>39</a:t>
                      </a:r>
                      <a:endParaRPr kumimoji="0" lang="fr-FR" sz="1800" b="1" i="0" u="none" strike="noStrike" kern="1200" cap="none" spc="0" normalizeH="0" baseline="0" dirty="0">
                        <a:ln>
                          <a:noFill/>
                        </a:ln>
                        <a:solidFill>
                          <a:srgbClr val="3EAD95"/>
                        </a:solidFill>
                        <a:effectLst/>
                        <a:uLnTx/>
                        <a:uFillTx/>
                        <a:latin typeface="Arial" panose="020B0604020202020204"/>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5798344"/>
                  </a:ext>
                </a:extLst>
              </a:tr>
            </a:tbl>
          </a:graphicData>
        </a:graphic>
      </p:graphicFrame>
      <p:sp>
        <p:nvSpPr>
          <p:cNvPr id="13" name="ZoneTexte 12">
            <a:extLst>
              <a:ext uri="{FF2B5EF4-FFF2-40B4-BE49-F238E27FC236}">
                <a16:creationId xmlns:a16="http://schemas.microsoft.com/office/drawing/2014/main" id="{0D7E3DFA-98CC-4318-9B79-81A1755B431D}"/>
              </a:ext>
            </a:extLst>
          </p:cNvPr>
          <p:cNvSpPr txBox="1"/>
          <p:nvPr/>
        </p:nvSpPr>
        <p:spPr>
          <a:xfrm>
            <a:off x="10295285" y="1409410"/>
            <a:ext cx="1115690" cy="276999"/>
          </a:xfrm>
          <a:prstGeom prst="rect">
            <a:avLst/>
          </a:prstGeom>
          <a:noFill/>
        </p:spPr>
        <p:txBody>
          <a:bodyPr wrap="none" lIns="0" tIns="0" rIns="0" bIns="0" rtlCol="0">
            <a:spAutoFit/>
          </a:bodyPr>
          <a:lstStyle/>
          <a:p>
            <a:r>
              <a:rPr lang="fr-FR" b="1" dirty="0">
                <a:solidFill>
                  <a:srgbClr val="3EAD95"/>
                </a:solidFill>
                <a:latin typeface="Arial" charset="0"/>
                <a:ea typeface="Arial" charset="0"/>
                <a:cs typeface="Arial" charset="0"/>
              </a:rPr>
              <a:t>Confiance</a:t>
            </a:r>
          </a:p>
        </p:txBody>
      </p:sp>
      <p:sp>
        <p:nvSpPr>
          <p:cNvPr id="10" name="Espace réservé du texte 1">
            <a:extLst>
              <a:ext uri="{FF2B5EF4-FFF2-40B4-BE49-F238E27FC236}">
                <a16:creationId xmlns:a16="http://schemas.microsoft.com/office/drawing/2014/main" id="{6FF0A230-142B-476C-B89E-D71DE8983EEE}"/>
              </a:ext>
            </a:extLst>
          </p:cNvPr>
          <p:cNvSpPr txBox="1">
            <a:spLocks/>
          </p:cNvSpPr>
          <p:nvPr/>
        </p:nvSpPr>
        <p:spPr>
          <a:xfrm>
            <a:off x="90140" y="82730"/>
            <a:ext cx="12025660"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500" dirty="0">
                <a:latin typeface="+mn-lt"/>
                <a:ea typeface="+mn-ea"/>
                <a:cs typeface="+mn-cs"/>
              </a:rPr>
              <a:t>La confiance n’est pas liée à la « puissance » de l’institution en tant que telle. Ce sont plutôt les institutions évoquant une certaine</a:t>
            </a:r>
          </a:p>
          <a:p>
            <a:pPr marL="88900"/>
            <a:r>
              <a:rPr lang="fr-FR" sz="1500" dirty="0">
                <a:latin typeface="+mn-lt"/>
                <a:ea typeface="+mn-ea"/>
                <a:cs typeface="+mn-cs"/>
              </a:rPr>
              <a:t>proximité qui recueillent le plus de confiance, à l’image des petites et moyennes entreprises et des collectivités locales.</a:t>
            </a:r>
          </a:p>
        </p:txBody>
      </p:sp>
    </p:spTree>
    <p:extLst>
      <p:ext uri="{BB962C8B-B14F-4D97-AF65-F5344CB8AC3E}">
        <p14:creationId xmlns:p14="http://schemas.microsoft.com/office/powerpoint/2010/main" val="3234353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140294"/>
            <a:ext cx="10985070" cy="1403006"/>
          </a:xfrm>
        </p:spPr>
        <p:txBody>
          <a:bodyPr anchor="ctr"/>
          <a:lstStyle/>
          <a:p>
            <a:r>
              <a:rPr lang="fr-FR" sz="2000" dirty="0"/>
              <a:t>Une radicalité grandissante de l’électorat alimenté par le complotisme ?</a:t>
            </a:r>
          </a:p>
        </p:txBody>
      </p:sp>
      <p:sp>
        <p:nvSpPr>
          <p:cNvPr id="3" name="Espace réservé du texte 2">
            <a:extLst>
              <a:ext uri="{FF2B5EF4-FFF2-40B4-BE49-F238E27FC236}">
                <a16:creationId xmlns:a16="http://schemas.microsoft.com/office/drawing/2014/main" id="{AA4144BD-8B6C-42DF-BC77-4E7C50314D5E}"/>
              </a:ext>
            </a:extLst>
          </p:cNvPr>
          <p:cNvSpPr>
            <a:spLocks noGrp="1"/>
          </p:cNvSpPr>
          <p:nvPr>
            <p:ph type="body" sz="quarter" idx="20"/>
          </p:nvPr>
        </p:nvSpPr>
        <p:spPr>
          <a:xfrm>
            <a:off x="473505" y="3802430"/>
            <a:ext cx="10651695" cy="912445"/>
          </a:xfrm>
        </p:spPr>
        <p:txBody>
          <a:bodyPr/>
          <a:lstStyle/>
          <a:p>
            <a:pPr algn="just"/>
            <a:r>
              <a:rPr lang="fr-FR" sz="1800" dirty="0"/>
              <a:t>L’électorat Zemmour est-il plus radicalisé que l’électorat Le Pen. Peut-on le mesurer à l’aune de sa défiance à l’égard des institutions de chacun des deux électorats ?</a:t>
            </a:r>
          </a:p>
        </p:txBody>
      </p:sp>
    </p:spTree>
    <p:extLst>
      <p:ext uri="{BB962C8B-B14F-4D97-AF65-F5344CB8AC3E}">
        <p14:creationId xmlns:p14="http://schemas.microsoft.com/office/powerpoint/2010/main" val="3924693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42</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440224" y="1264310"/>
          <a:ext cx="7877175" cy="5314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au 10">
            <a:extLst>
              <a:ext uri="{FF2B5EF4-FFF2-40B4-BE49-F238E27FC236}">
                <a16:creationId xmlns:a16="http://schemas.microsoft.com/office/drawing/2014/main" id="{CAB50E87-F72D-4C74-87BE-C014EA2E3AA9}"/>
              </a:ext>
            </a:extLst>
          </p:cNvPr>
          <p:cNvGraphicFramePr>
            <a:graphicFrameLocks noGrp="1"/>
          </p:cNvGraphicFramePr>
          <p:nvPr/>
        </p:nvGraphicFramePr>
        <p:xfrm>
          <a:off x="6019759" y="1188110"/>
          <a:ext cx="6048000" cy="5075995"/>
        </p:xfrm>
        <a:graphic>
          <a:graphicData uri="http://schemas.openxmlformats.org/drawingml/2006/table">
            <a:tbl>
              <a:tblPr firstRow="1" bandRow="1"/>
              <a:tblGrid>
                <a:gridCol w="756000">
                  <a:extLst>
                    <a:ext uri="{9D8B030D-6E8A-4147-A177-3AD203B41FA5}">
                      <a16:colId xmlns:a16="http://schemas.microsoft.com/office/drawing/2014/main" val="3090986153"/>
                    </a:ext>
                  </a:extLst>
                </a:gridCol>
                <a:gridCol w="756000">
                  <a:extLst>
                    <a:ext uri="{9D8B030D-6E8A-4147-A177-3AD203B41FA5}">
                      <a16:colId xmlns:a16="http://schemas.microsoft.com/office/drawing/2014/main" val="3452687930"/>
                    </a:ext>
                  </a:extLst>
                </a:gridCol>
                <a:gridCol w="756000">
                  <a:extLst>
                    <a:ext uri="{9D8B030D-6E8A-4147-A177-3AD203B41FA5}">
                      <a16:colId xmlns:a16="http://schemas.microsoft.com/office/drawing/2014/main" val="2396657294"/>
                    </a:ext>
                  </a:extLst>
                </a:gridCol>
                <a:gridCol w="756000">
                  <a:extLst>
                    <a:ext uri="{9D8B030D-6E8A-4147-A177-3AD203B41FA5}">
                      <a16:colId xmlns:a16="http://schemas.microsoft.com/office/drawing/2014/main" val="574222886"/>
                    </a:ext>
                  </a:extLst>
                </a:gridCol>
                <a:gridCol w="756000">
                  <a:extLst>
                    <a:ext uri="{9D8B030D-6E8A-4147-A177-3AD203B41FA5}">
                      <a16:colId xmlns:a16="http://schemas.microsoft.com/office/drawing/2014/main" val="3368082148"/>
                    </a:ext>
                  </a:extLst>
                </a:gridCol>
                <a:gridCol w="756000">
                  <a:extLst>
                    <a:ext uri="{9D8B030D-6E8A-4147-A177-3AD203B41FA5}">
                      <a16:colId xmlns:a16="http://schemas.microsoft.com/office/drawing/2014/main" val="916228976"/>
                    </a:ext>
                  </a:extLst>
                </a:gridCol>
                <a:gridCol w="756000">
                  <a:extLst>
                    <a:ext uri="{9D8B030D-6E8A-4147-A177-3AD203B41FA5}">
                      <a16:colId xmlns:a16="http://schemas.microsoft.com/office/drawing/2014/main" val="909301864"/>
                    </a:ext>
                  </a:extLst>
                </a:gridCol>
                <a:gridCol w="756000">
                  <a:extLst>
                    <a:ext uri="{9D8B030D-6E8A-4147-A177-3AD203B41FA5}">
                      <a16:colId xmlns:a16="http://schemas.microsoft.com/office/drawing/2014/main" val="3201859617"/>
                    </a:ext>
                  </a:extLst>
                </a:gridCol>
              </a:tblGrid>
              <a:tr h="380758">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77985">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8323"/>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12306"/>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556992016"/>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066859"/>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297650730"/>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850809895"/>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59771">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
        <p:nvSpPr>
          <p:cNvPr id="9" name="Espace réservé du texte 1">
            <a:extLst>
              <a:ext uri="{FF2B5EF4-FFF2-40B4-BE49-F238E27FC236}">
                <a16:creationId xmlns:a16="http://schemas.microsoft.com/office/drawing/2014/main" id="{90E45B96-DD3E-45A6-8769-96058323D069}"/>
              </a:ext>
            </a:extLst>
          </p:cNvPr>
          <p:cNvSpPr txBox="1">
            <a:spLocks/>
          </p:cNvSpPr>
          <p:nvPr/>
        </p:nvSpPr>
        <p:spPr>
          <a:xfrm>
            <a:off x="171450" y="73205"/>
            <a:ext cx="11544186"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600" dirty="0">
                <a:latin typeface="+mn-lt"/>
                <a:ea typeface="+mn-ea"/>
                <a:cs typeface="+mn-cs"/>
              </a:rPr>
              <a:t>La confiance envers les familles en matière d’éducation est partagée par les sympathisants des différentes formations politiques, celle envers les enseignants est plus marquée à gauche mais reste élevée auprès des sympathisants du centre et de droite, moins à l’extrême-droite (notamment les sympathisants de Reconquête !)</a:t>
            </a:r>
          </a:p>
        </p:txBody>
      </p:sp>
      <p:sp>
        <p:nvSpPr>
          <p:cNvPr id="13" name="Rounded Rectangle 17">
            <a:extLst>
              <a:ext uri="{FF2B5EF4-FFF2-40B4-BE49-F238E27FC236}">
                <a16:creationId xmlns:a16="http://schemas.microsoft.com/office/drawing/2014/main" id="{B682535F-8EDB-4064-B5DB-BB9A688A7478}"/>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une éducation de qualité ?</a:t>
            </a:r>
          </a:p>
        </p:txBody>
      </p:sp>
      <p:sp>
        <p:nvSpPr>
          <p:cNvPr id="10" name="Ellipse 9">
            <a:extLst>
              <a:ext uri="{FF2B5EF4-FFF2-40B4-BE49-F238E27FC236}">
                <a16:creationId xmlns:a16="http://schemas.microsoft.com/office/drawing/2014/main" id="{B0EF2607-3B29-470A-BD94-F75A5F01DA4B}"/>
              </a:ext>
            </a:extLst>
          </p:cNvPr>
          <p:cNvSpPr/>
          <p:nvPr/>
        </p:nvSpPr>
        <p:spPr>
          <a:xfrm>
            <a:off x="6215946" y="4823793"/>
            <a:ext cx="360000" cy="3600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A4D5B9F9-1A2A-4DED-A44D-07B436FFD621}"/>
              </a:ext>
            </a:extLst>
          </p:cNvPr>
          <p:cNvSpPr/>
          <p:nvPr/>
        </p:nvSpPr>
        <p:spPr>
          <a:xfrm>
            <a:off x="10749846" y="4823793"/>
            <a:ext cx="360000" cy="3600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C65A02D7-4797-4F08-A271-C877D89BC778}"/>
              </a:ext>
            </a:extLst>
          </p:cNvPr>
          <p:cNvSpPr/>
          <p:nvPr/>
        </p:nvSpPr>
        <p:spPr>
          <a:xfrm>
            <a:off x="9987846" y="4823793"/>
            <a:ext cx="360000" cy="3600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3095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43</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153641" y="1330757"/>
          <a:ext cx="7123459" cy="5233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au 10">
            <a:extLst>
              <a:ext uri="{FF2B5EF4-FFF2-40B4-BE49-F238E27FC236}">
                <a16:creationId xmlns:a16="http://schemas.microsoft.com/office/drawing/2014/main" id="{CAB50E87-F72D-4C74-87BE-C014EA2E3AA9}"/>
              </a:ext>
            </a:extLst>
          </p:cNvPr>
          <p:cNvGraphicFramePr>
            <a:graphicFrameLocks noGrp="1"/>
          </p:cNvGraphicFramePr>
          <p:nvPr/>
        </p:nvGraphicFramePr>
        <p:xfrm>
          <a:off x="6717747" y="1217143"/>
          <a:ext cx="4948468" cy="5075997"/>
        </p:xfrm>
        <a:graphic>
          <a:graphicData uri="http://schemas.openxmlformats.org/drawingml/2006/table">
            <a:tbl>
              <a:tblPr firstRow="1" bandRow="1"/>
              <a:tblGrid>
                <a:gridCol w="706924">
                  <a:extLst>
                    <a:ext uri="{9D8B030D-6E8A-4147-A177-3AD203B41FA5}">
                      <a16:colId xmlns:a16="http://schemas.microsoft.com/office/drawing/2014/main" val="3090986153"/>
                    </a:ext>
                  </a:extLst>
                </a:gridCol>
                <a:gridCol w="706924">
                  <a:extLst>
                    <a:ext uri="{9D8B030D-6E8A-4147-A177-3AD203B41FA5}">
                      <a16:colId xmlns:a16="http://schemas.microsoft.com/office/drawing/2014/main" val="3452687930"/>
                    </a:ext>
                  </a:extLst>
                </a:gridCol>
                <a:gridCol w="706924">
                  <a:extLst>
                    <a:ext uri="{9D8B030D-6E8A-4147-A177-3AD203B41FA5}">
                      <a16:colId xmlns:a16="http://schemas.microsoft.com/office/drawing/2014/main" val="2396657294"/>
                    </a:ext>
                  </a:extLst>
                </a:gridCol>
                <a:gridCol w="706924">
                  <a:extLst>
                    <a:ext uri="{9D8B030D-6E8A-4147-A177-3AD203B41FA5}">
                      <a16:colId xmlns:a16="http://schemas.microsoft.com/office/drawing/2014/main" val="574222886"/>
                    </a:ext>
                  </a:extLst>
                </a:gridCol>
                <a:gridCol w="706924">
                  <a:extLst>
                    <a:ext uri="{9D8B030D-6E8A-4147-A177-3AD203B41FA5}">
                      <a16:colId xmlns:a16="http://schemas.microsoft.com/office/drawing/2014/main" val="3368082148"/>
                    </a:ext>
                  </a:extLst>
                </a:gridCol>
                <a:gridCol w="706924">
                  <a:extLst>
                    <a:ext uri="{9D8B030D-6E8A-4147-A177-3AD203B41FA5}">
                      <a16:colId xmlns:a16="http://schemas.microsoft.com/office/drawing/2014/main" val="916228976"/>
                    </a:ext>
                  </a:extLst>
                </a:gridCol>
                <a:gridCol w="706924">
                  <a:extLst>
                    <a:ext uri="{9D8B030D-6E8A-4147-A177-3AD203B41FA5}">
                      <a16:colId xmlns:a16="http://schemas.microsoft.com/office/drawing/2014/main" val="3201859617"/>
                    </a:ext>
                  </a:extLst>
                </a:gridCol>
              </a:tblGrid>
              <a:tr h="336725">
                <a:tc gridSpan="7">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454579">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LFI/PCF</a:t>
                      </a:r>
                    </a:p>
                  </a:txBody>
                  <a:tcPr anchor="ctr">
                    <a:lnL w="12700" cmpd="sng">
                      <a:solidFill>
                        <a:srgbClr val="FFFFFF"/>
                      </a:solidFill>
                    </a:lnL>
                    <a:lnR w="12700" cmpd="sng">
                      <a:solidFill>
                        <a:srgbClr val="FFFFFF"/>
                      </a:solidFill>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PS</a:t>
                      </a:r>
                    </a:p>
                  </a:txBody>
                  <a:tcPr anchor="ctr">
                    <a:lnL w="12700" cmpd="sng">
                      <a:solidFill>
                        <a:srgbClr val="FFFFFF"/>
                      </a:solidFill>
                    </a:lnL>
                    <a:lnR w="12700" cmpd="sng">
                      <a:solidFill>
                        <a:srgbClr val="FFFFFF"/>
                      </a:solidFill>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a:solidFill>
                            <a:schemeClr val="bg2">
                              <a:lumMod val="10000"/>
                            </a:schemeClr>
                          </a:solidFill>
                          <a:latin typeface="Circular Std Book"/>
                        </a:rPr>
                        <a:t>EELV</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LREM</a:t>
                      </a:r>
                      <a:br>
                        <a:rPr lang="fr-FR" sz="1050" b="1" dirty="0">
                          <a:solidFill>
                            <a:schemeClr val="bg2">
                              <a:lumMod val="10000"/>
                            </a:schemeClr>
                          </a:solidFill>
                          <a:latin typeface="Circular Std Book"/>
                        </a:rPr>
                      </a:br>
                      <a:r>
                        <a:rPr lang="fr-FR" sz="1050" b="1" dirty="0">
                          <a:solidFill>
                            <a:schemeClr val="bg2">
                              <a:lumMod val="10000"/>
                            </a:schemeClr>
                          </a:solidFill>
                          <a:latin typeface="Circular Std Book"/>
                        </a:rPr>
                        <a:t>/MoDem</a:t>
                      </a:r>
                    </a:p>
                  </a:txBody>
                  <a:tcPr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LR</a:t>
                      </a:r>
                    </a:p>
                  </a:txBody>
                  <a:tcPr anchor="ctr">
                    <a:lnL w="12700" cmpd="sng">
                      <a:solidFill>
                        <a:srgbClr val="FFFFFF"/>
                      </a:solidFill>
                    </a:lnL>
                    <a:lnR w="12700" cmpd="sng">
                      <a:solidFill>
                        <a:srgbClr val="FFFFFF"/>
                      </a:solidFill>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1050" b="1" dirty="0">
                          <a:solidFill>
                            <a:schemeClr val="bg2">
                              <a:lumMod val="10000"/>
                            </a:schemeClr>
                          </a:solidFill>
                          <a:latin typeface="Circular Std Book"/>
                        </a:rPr>
                        <a:t>RN</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50" b="1" dirty="0">
                          <a:solidFill>
                            <a:schemeClr val="bg2">
                              <a:lumMod val="10000"/>
                            </a:schemeClr>
                          </a:solidFill>
                          <a:latin typeface="Circular Std Book"/>
                        </a:rPr>
                        <a:t>Sans </a:t>
                      </a:r>
                      <a:r>
                        <a:rPr lang="fr-FR" sz="1050" b="1" dirty="0" err="1">
                          <a:solidFill>
                            <a:schemeClr val="bg2">
                              <a:lumMod val="10000"/>
                            </a:schemeClr>
                          </a:solidFill>
                          <a:latin typeface="Circular Std Book"/>
                        </a:rPr>
                        <a:t>pref</a:t>
                      </a:r>
                      <a:r>
                        <a:rPr lang="fr-FR" sz="1050" b="1" dirty="0">
                          <a:solidFill>
                            <a:schemeClr val="bg2">
                              <a:lumMod val="10000"/>
                            </a:schemeClr>
                          </a:solidFill>
                          <a:latin typeface="Circular Std Book"/>
                        </a:rPr>
                        <a:t>.</a:t>
                      </a:r>
                    </a:p>
                  </a:txBody>
                  <a:tcPr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8323"/>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82112306"/>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23697464"/>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3360"/>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92016"/>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7349298"/>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499700366"/>
                  </a:ext>
                </a:extLst>
              </a:tr>
              <a:tr h="476077">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EDF4"/>
                    </a:solid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7E6E6">
                              <a:lumMod val="10000"/>
                            </a:srgbClr>
                          </a:solidFill>
                          <a:effectLst/>
                          <a:uLnTx/>
                          <a:uFillTx/>
                          <a:latin typeface="Arial" panose="020B0604020202020204"/>
                          <a:ea typeface="+mn-ea"/>
                          <a:cs typeface="+mn-cs"/>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585212358"/>
                  </a:ext>
                </a:extLst>
              </a:tr>
            </a:tbl>
          </a:graphicData>
        </a:graphic>
      </p:graphicFrame>
      <p:sp>
        <p:nvSpPr>
          <p:cNvPr id="10" name="Rounded Rectangle 17">
            <a:extLst>
              <a:ext uri="{FF2B5EF4-FFF2-40B4-BE49-F238E27FC236}">
                <a16:creationId xmlns:a16="http://schemas.microsoft.com/office/drawing/2014/main" id="{D4F684DA-3F78-4755-ACCA-98992297E07B}"/>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répondre aux enjeux concernant le dérèglement climatique ?</a:t>
            </a:r>
          </a:p>
        </p:txBody>
      </p:sp>
      <p:sp>
        <p:nvSpPr>
          <p:cNvPr id="9" name="Espace réservé du texte 1">
            <a:extLst>
              <a:ext uri="{FF2B5EF4-FFF2-40B4-BE49-F238E27FC236}">
                <a16:creationId xmlns:a16="http://schemas.microsoft.com/office/drawing/2014/main" id="{90E45B96-DD3E-45A6-8769-96058323D069}"/>
              </a:ext>
            </a:extLst>
          </p:cNvPr>
          <p:cNvSpPr txBox="1">
            <a:spLocks/>
          </p:cNvSpPr>
          <p:nvPr/>
        </p:nvSpPr>
        <p:spPr>
          <a:xfrm>
            <a:off x="42515" y="82730"/>
            <a:ext cx="12191999"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400" dirty="0">
                <a:latin typeface="+mn-lt"/>
                <a:ea typeface="+mn-ea"/>
                <a:cs typeface="+mn-cs"/>
              </a:rPr>
              <a:t>La confiance envers les climatologues et les scientifiques traverse les clivages partisans, hormis pour les sympathisants RN. A l’inverse, plus des trois quarts des sympathisants PS, EELV et LREM déclarent faire confiance aux associations et ONG, et une proportion légèrement moindre envers les collectivités locales</a:t>
            </a:r>
          </a:p>
        </p:txBody>
      </p:sp>
      <p:sp>
        <p:nvSpPr>
          <p:cNvPr id="3" name="Ellipse 2">
            <a:extLst>
              <a:ext uri="{FF2B5EF4-FFF2-40B4-BE49-F238E27FC236}">
                <a16:creationId xmlns:a16="http://schemas.microsoft.com/office/drawing/2014/main" id="{982AEC88-BD4C-474C-8C16-8605222E09ED}"/>
              </a:ext>
            </a:extLst>
          </p:cNvPr>
          <p:cNvSpPr/>
          <p:nvPr/>
        </p:nvSpPr>
        <p:spPr>
          <a:xfrm>
            <a:off x="10424161" y="2063935"/>
            <a:ext cx="360000" cy="3600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CD7CCD16-AF6E-42AF-B17F-BB8920A2091F}"/>
              </a:ext>
            </a:extLst>
          </p:cNvPr>
          <p:cNvSpPr/>
          <p:nvPr/>
        </p:nvSpPr>
        <p:spPr>
          <a:xfrm>
            <a:off x="8301921" y="5395293"/>
            <a:ext cx="360000" cy="36000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6123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140294"/>
            <a:ext cx="10985070" cy="1403006"/>
          </a:xfrm>
        </p:spPr>
        <p:txBody>
          <a:bodyPr anchor="ctr"/>
          <a:lstStyle/>
          <a:p>
            <a:r>
              <a:rPr lang="fr-FR" sz="2000" dirty="0"/>
              <a:t>Quelle posture des jeunes face aux institutions ?</a:t>
            </a:r>
          </a:p>
        </p:txBody>
      </p:sp>
      <p:sp>
        <p:nvSpPr>
          <p:cNvPr id="3" name="Espace réservé du texte 2">
            <a:extLst>
              <a:ext uri="{FF2B5EF4-FFF2-40B4-BE49-F238E27FC236}">
                <a16:creationId xmlns:a16="http://schemas.microsoft.com/office/drawing/2014/main" id="{AA4144BD-8B6C-42DF-BC77-4E7C50314D5E}"/>
              </a:ext>
            </a:extLst>
          </p:cNvPr>
          <p:cNvSpPr>
            <a:spLocks noGrp="1"/>
          </p:cNvSpPr>
          <p:nvPr>
            <p:ph type="body" sz="quarter" idx="20"/>
          </p:nvPr>
        </p:nvSpPr>
        <p:spPr>
          <a:xfrm>
            <a:off x="473505" y="3802430"/>
            <a:ext cx="10651695" cy="912445"/>
          </a:xfrm>
        </p:spPr>
        <p:txBody>
          <a:bodyPr/>
          <a:lstStyle/>
          <a:p>
            <a:pPr algn="just"/>
            <a:r>
              <a:rPr lang="fr-FR" sz="1800" dirty="0"/>
              <a:t>Constate-t-on une défiance plus grande des jeunes à l’égard des institutions ?</a:t>
            </a:r>
          </a:p>
        </p:txBody>
      </p:sp>
    </p:spTree>
    <p:extLst>
      <p:ext uri="{BB962C8B-B14F-4D97-AF65-F5344CB8AC3E}">
        <p14:creationId xmlns:p14="http://schemas.microsoft.com/office/powerpoint/2010/main" val="855283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45</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7" name="Rounded Rectangle 17">
            <a:extLst>
              <a:ext uri="{FF2B5EF4-FFF2-40B4-BE49-F238E27FC236}">
                <a16:creationId xmlns:a16="http://schemas.microsoft.com/office/drawing/2014/main" id="{FDEDD830-5BB8-478C-9560-F2FA3C4D33FF}"/>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répondre aux enjeux concernant la dépendance ?</a:t>
            </a:r>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152400" y="1510174"/>
          <a:ext cx="11715635" cy="5334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au 3">
            <a:extLst>
              <a:ext uri="{FF2B5EF4-FFF2-40B4-BE49-F238E27FC236}">
                <a16:creationId xmlns:a16="http://schemas.microsoft.com/office/drawing/2014/main" id="{50ECC9CD-67D5-42AA-904F-F81574159D1C}"/>
              </a:ext>
            </a:extLst>
          </p:cNvPr>
          <p:cNvGraphicFramePr>
            <a:graphicFrameLocks noGrp="1"/>
          </p:cNvGraphicFramePr>
          <p:nvPr/>
        </p:nvGraphicFramePr>
        <p:xfrm>
          <a:off x="10322618" y="1724943"/>
          <a:ext cx="1034906" cy="4198779"/>
        </p:xfrm>
        <a:graphic>
          <a:graphicData uri="http://schemas.openxmlformats.org/drawingml/2006/table">
            <a:tbl>
              <a:tblPr firstRow="1" bandRow="1">
                <a:tableStyleId>{5C22544A-7EE6-4342-B048-85BDC9FD1C3A}</a:tableStyleId>
              </a:tblPr>
              <a:tblGrid>
                <a:gridCol w="1034906">
                  <a:extLst>
                    <a:ext uri="{9D8B030D-6E8A-4147-A177-3AD203B41FA5}">
                      <a16:colId xmlns:a16="http://schemas.microsoft.com/office/drawing/2014/main" val="384269357"/>
                    </a:ext>
                  </a:extLst>
                </a:gridCol>
              </a:tblGrid>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0492077"/>
                  </a:ext>
                </a:extLst>
              </a:tr>
              <a:tr h="322983">
                <a:tc>
                  <a:txBody>
                    <a:bodyPr/>
                    <a:lstStyle/>
                    <a:p>
                      <a:pPr marL="0" algn="ctr" defTabSz="457200" rtl="0" eaLnBrk="1" fontAlgn="ctr" latinLnBrk="0" hangingPunct="1"/>
                      <a:r>
                        <a:rPr kumimoji="0" lang="fr-FR" sz="1400" b="1" i="0" u="none" strike="noStrike" kern="1200" cap="none" spc="0" normalizeH="0" baseline="0">
                          <a:ln>
                            <a:noFill/>
                          </a:ln>
                          <a:solidFill>
                            <a:srgbClr val="3EAD95"/>
                          </a:solidFill>
                          <a:effectLst/>
                          <a:uLnTx/>
                          <a:uFillTx/>
                          <a:latin typeface="Arial" panose="020B0604020202020204"/>
                          <a:ea typeface="+mn-ea"/>
                          <a:cs typeface="+mn-cs"/>
                        </a:rPr>
                        <a:t>66</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273389"/>
                  </a:ext>
                </a:extLst>
              </a:tr>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4750421"/>
                  </a:ext>
                </a:extLst>
              </a:tr>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401643"/>
                  </a:ext>
                </a:extLst>
              </a:tr>
              <a:tr h="322983">
                <a:tc>
                  <a:txBody>
                    <a:bodyPr/>
                    <a:lstStyle/>
                    <a:p>
                      <a:pPr marL="0" algn="ctr" defTabSz="457200" rtl="0" eaLnBrk="1" fontAlgn="ctr" latinLnBrk="0" hangingPunct="1"/>
                      <a:r>
                        <a:rPr kumimoji="0" lang="fr-FR" sz="1400" b="1" i="0" u="none" strike="noStrike" kern="1200" cap="none" spc="0" normalizeH="0" baseline="0">
                          <a:ln>
                            <a:noFill/>
                          </a:ln>
                          <a:solidFill>
                            <a:srgbClr val="3EAD95"/>
                          </a:solidFill>
                          <a:effectLst/>
                          <a:uLnTx/>
                          <a:uFillTx/>
                          <a:latin typeface="Arial" panose="020B0604020202020204"/>
                          <a:ea typeface="+mn-ea"/>
                          <a:cs typeface="+mn-cs"/>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795211"/>
                  </a:ext>
                </a:extLst>
              </a:tr>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120723"/>
                  </a:ext>
                </a:extLst>
              </a:tr>
              <a:tr h="322983">
                <a:tc>
                  <a:txBody>
                    <a:bodyPr/>
                    <a:lstStyle/>
                    <a:p>
                      <a:pPr marL="0" algn="ctr" defTabSz="457200" rtl="0" eaLnBrk="1" fontAlgn="ctr" latinLnBrk="0" hangingPunct="1"/>
                      <a:r>
                        <a:rPr kumimoji="0" lang="fr-FR" sz="1400" b="1" i="0" u="none" strike="noStrike" kern="1200" cap="none" spc="0" normalizeH="0" baseline="0">
                          <a:ln>
                            <a:noFill/>
                          </a:ln>
                          <a:solidFill>
                            <a:srgbClr val="3EAD95"/>
                          </a:solidFill>
                          <a:effectLst/>
                          <a:uLnTx/>
                          <a:uFillTx/>
                          <a:latin typeface="Arial" panose="020B0604020202020204"/>
                          <a:ea typeface="+mn-ea"/>
                          <a:cs typeface="+mn-cs"/>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9041549"/>
                  </a:ext>
                </a:extLst>
              </a:tr>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629042"/>
                  </a:ext>
                </a:extLst>
              </a:tr>
              <a:tr h="322983">
                <a:tc>
                  <a:txBody>
                    <a:bodyPr/>
                    <a:lstStyle/>
                    <a:p>
                      <a:pPr marL="0" algn="ctr" defTabSz="457200" rtl="0" eaLnBrk="1" fontAlgn="ctr" latinLnBrk="0" hangingPunct="1"/>
                      <a:r>
                        <a:rPr kumimoji="0" lang="fr-FR" sz="1400" b="1" i="0" u="none" strike="noStrike" kern="1200" cap="none" spc="0" normalizeH="0" baseline="0">
                          <a:ln>
                            <a:noFill/>
                          </a:ln>
                          <a:solidFill>
                            <a:srgbClr val="3EAD95"/>
                          </a:solidFill>
                          <a:effectLst/>
                          <a:uLnTx/>
                          <a:uFillTx/>
                          <a:latin typeface="Arial" panose="020B0604020202020204"/>
                          <a:ea typeface="+mn-ea"/>
                          <a:cs typeface="+mn-cs"/>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026680"/>
                  </a:ext>
                </a:extLst>
              </a:tr>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179128"/>
                  </a:ext>
                </a:extLst>
              </a:tr>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190885"/>
                  </a:ext>
                </a:extLst>
              </a:tr>
              <a:tr h="322983">
                <a:tc>
                  <a:txBody>
                    <a:bodyPr/>
                    <a:lstStyle/>
                    <a:p>
                      <a:pPr marL="0" algn="ctr" defTabSz="457200" rtl="0" eaLnBrk="1" fontAlgn="ctr" latinLnBrk="0" hangingPunct="1"/>
                      <a:r>
                        <a:rPr kumimoji="0" lang="fr-FR" sz="1400" b="1" i="0" u="none" strike="noStrike" kern="1200" cap="none" spc="0" normalizeH="0" baseline="0" dirty="0">
                          <a:ln>
                            <a:noFill/>
                          </a:ln>
                          <a:solidFill>
                            <a:srgbClr val="3EAD95"/>
                          </a:solidFill>
                          <a:effectLst/>
                          <a:uLnTx/>
                          <a:uFillTx/>
                          <a:latin typeface="Arial" panose="020B0604020202020204"/>
                          <a:ea typeface="+mn-ea"/>
                          <a:cs typeface="+mn-cs"/>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5510189"/>
                  </a:ext>
                </a:extLst>
              </a:tr>
              <a:tr h="322983">
                <a:tc>
                  <a:txBody>
                    <a:bodyPr/>
                    <a:lstStyle/>
                    <a:p>
                      <a:pPr marL="0" algn="ctr" defTabSz="457200" rtl="0" eaLnBrk="1" fontAlgn="ctr" latinLnBrk="0" hangingPunct="1"/>
                      <a:r>
                        <a:rPr kumimoji="0" lang="fr-FR" sz="1400" b="1" i="0" u="none" strike="noStrike" kern="1200" cap="none" spc="0" normalizeH="0" baseline="0" noProof="0" dirty="0">
                          <a:ln>
                            <a:noFill/>
                          </a:ln>
                          <a:solidFill>
                            <a:srgbClr val="3EAD95"/>
                          </a:solidFill>
                          <a:effectLst/>
                          <a:uLnTx/>
                          <a:uFillTx/>
                          <a:latin typeface="Arial" panose="020B0604020202020204"/>
                          <a:ea typeface="+mn-ea"/>
                          <a:cs typeface="+mn-cs"/>
                        </a:rPr>
                        <a:t>34</a:t>
                      </a:r>
                      <a:endParaRPr kumimoji="0" lang="fr-FR" sz="1400" b="1" i="0" u="none" strike="noStrike" kern="1200" cap="none" spc="0" normalizeH="0" baseline="0" dirty="0">
                        <a:ln>
                          <a:noFill/>
                        </a:ln>
                        <a:solidFill>
                          <a:srgbClr val="3EAD95"/>
                        </a:solidFill>
                        <a:effectLst/>
                        <a:uLnTx/>
                        <a:uFillTx/>
                        <a:latin typeface="Arial" panose="020B0604020202020204"/>
                        <a:ea typeface="+mn-ea"/>
                        <a:cs typeface="+mn-cs"/>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9352118"/>
                  </a:ext>
                </a:extLst>
              </a:tr>
            </a:tbl>
          </a:graphicData>
        </a:graphic>
      </p:graphicFrame>
      <p:sp>
        <p:nvSpPr>
          <p:cNvPr id="13" name="ZoneTexte 12">
            <a:extLst>
              <a:ext uri="{FF2B5EF4-FFF2-40B4-BE49-F238E27FC236}">
                <a16:creationId xmlns:a16="http://schemas.microsoft.com/office/drawing/2014/main" id="{0D7E3DFA-98CC-4318-9B79-81A1755B431D}"/>
              </a:ext>
            </a:extLst>
          </p:cNvPr>
          <p:cNvSpPr txBox="1"/>
          <p:nvPr/>
        </p:nvSpPr>
        <p:spPr>
          <a:xfrm>
            <a:off x="10260884" y="1326803"/>
            <a:ext cx="1115690" cy="276999"/>
          </a:xfrm>
          <a:prstGeom prst="rect">
            <a:avLst/>
          </a:prstGeom>
          <a:noFill/>
        </p:spPr>
        <p:txBody>
          <a:bodyPr wrap="none" lIns="0" tIns="0" rIns="0" bIns="0" rtlCol="0">
            <a:spAutoFit/>
          </a:bodyPr>
          <a:lstStyle/>
          <a:p>
            <a:r>
              <a:rPr lang="fr-FR" b="1" dirty="0">
                <a:solidFill>
                  <a:srgbClr val="3EAD95"/>
                </a:solidFill>
                <a:latin typeface="Arial" charset="0"/>
                <a:ea typeface="Arial" charset="0"/>
                <a:cs typeface="Arial" charset="0"/>
              </a:rPr>
              <a:t>Confiance</a:t>
            </a:r>
          </a:p>
        </p:txBody>
      </p:sp>
      <p:sp>
        <p:nvSpPr>
          <p:cNvPr id="10" name="Espace réservé du texte 1">
            <a:extLst>
              <a:ext uri="{FF2B5EF4-FFF2-40B4-BE49-F238E27FC236}">
                <a16:creationId xmlns:a16="http://schemas.microsoft.com/office/drawing/2014/main" id="{6FF0A230-142B-476C-B89E-D71DE8983EEE}"/>
              </a:ext>
            </a:extLst>
          </p:cNvPr>
          <p:cNvSpPr txBox="1">
            <a:spLocks/>
          </p:cNvSpPr>
          <p:nvPr/>
        </p:nvSpPr>
        <p:spPr>
          <a:xfrm>
            <a:off x="83170" y="80045"/>
            <a:ext cx="12025660"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600" dirty="0">
                <a:latin typeface="+mn-lt"/>
                <a:ea typeface="+mn-ea"/>
                <a:cs typeface="+mn-cs"/>
              </a:rPr>
              <a:t>Pour répondre aux enjeux concernant la dépendance, les Français font avant tout confiance aux aidants, également aux collectivités locales et à la Sécurité sociale</a:t>
            </a:r>
          </a:p>
        </p:txBody>
      </p:sp>
    </p:spTree>
    <p:extLst>
      <p:ext uri="{BB962C8B-B14F-4D97-AF65-F5344CB8AC3E}">
        <p14:creationId xmlns:p14="http://schemas.microsoft.com/office/powerpoint/2010/main" val="2817834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46</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Confiance</a:t>
            </a:r>
            <a:r>
              <a:rPr lang="fr-FR" sz="1000" dirty="0">
                <a:solidFill>
                  <a:schemeClr val="bg2">
                    <a:lumMod val="25000"/>
                  </a:schemeClr>
                </a:solidFill>
              </a:rPr>
              <a:t>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95250" y="1264309"/>
          <a:ext cx="7698262"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au 10">
            <a:extLst>
              <a:ext uri="{FF2B5EF4-FFF2-40B4-BE49-F238E27FC236}">
                <a16:creationId xmlns:a16="http://schemas.microsoft.com/office/drawing/2014/main" id="{CAB50E87-F72D-4C74-87BE-C014EA2E3AA9}"/>
              </a:ext>
            </a:extLst>
          </p:cNvPr>
          <p:cNvGraphicFramePr>
            <a:graphicFrameLocks noGrp="1"/>
          </p:cNvGraphicFramePr>
          <p:nvPr/>
        </p:nvGraphicFramePr>
        <p:xfrm>
          <a:off x="6629359" y="1188110"/>
          <a:ext cx="5000664" cy="5184001"/>
        </p:xfrm>
        <a:graphic>
          <a:graphicData uri="http://schemas.openxmlformats.org/drawingml/2006/table">
            <a:tbl>
              <a:tblPr firstRow="1" bandRow="1"/>
              <a:tblGrid>
                <a:gridCol w="833444">
                  <a:extLst>
                    <a:ext uri="{9D8B030D-6E8A-4147-A177-3AD203B41FA5}">
                      <a16:colId xmlns:a16="http://schemas.microsoft.com/office/drawing/2014/main" val="3090986153"/>
                    </a:ext>
                  </a:extLst>
                </a:gridCol>
                <a:gridCol w="833444">
                  <a:extLst>
                    <a:ext uri="{9D8B030D-6E8A-4147-A177-3AD203B41FA5}">
                      <a16:colId xmlns:a16="http://schemas.microsoft.com/office/drawing/2014/main" val="3452687930"/>
                    </a:ext>
                  </a:extLst>
                </a:gridCol>
                <a:gridCol w="833444">
                  <a:extLst>
                    <a:ext uri="{9D8B030D-6E8A-4147-A177-3AD203B41FA5}">
                      <a16:colId xmlns:a16="http://schemas.microsoft.com/office/drawing/2014/main" val="2396657294"/>
                    </a:ext>
                  </a:extLst>
                </a:gridCol>
                <a:gridCol w="833444">
                  <a:extLst>
                    <a:ext uri="{9D8B030D-6E8A-4147-A177-3AD203B41FA5}">
                      <a16:colId xmlns:a16="http://schemas.microsoft.com/office/drawing/2014/main" val="574222886"/>
                    </a:ext>
                  </a:extLst>
                </a:gridCol>
                <a:gridCol w="833444">
                  <a:extLst>
                    <a:ext uri="{9D8B030D-6E8A-4147-A177-3AD203B41FA5}">
                      <a16:colId xmlns:a16="http://schemas.microsoft.com/office/drawing/2014/main" val="3368082148"/>
                    </a:ext>
                  </a:extLst>
                </a:gridCol>
                <a:gridCol w="833444">
                  <a:extLst>
                    <a:ext uri="{9D8B030D-6E8A-4147-A177-3AD203B41FA5}">
                      <a16:colId xmlns:a16="http://schemas.microsoft.com/office/drawing/2014/main" val="746971748"/>
                    </a:ext>
                  </a:extLst>
                </a:gridCol>
              </a:tblGrid>
              <a:tr h="379241">
                <a:tc gridSpan="6">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Âge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76479">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18-24 ans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25-34 ans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35-49 ans</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50-60 ans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60-70 ans</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70 ans et plus</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extLst>
                  <a:ext uri="{0D108BD9-81ED-4DB2-BD59-A6C34878D82A}">
                    <a16:rowId xmlns:a16="http://schemas.microsoft.com/office/drawing/2014/main" val="62908323"/>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extLst>
                  <a:ext uri="{0D108BD9-81ED-4DB2-BD59-A6C34878D82A}">
                    <a16:rowId xmlns:a16="http://schemas.microsoft.com/office/drawing/2014/main" val="3882112306"/>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697464"/>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556992016"/>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extLst>
                  <a:ext uri="{0D108BD9-81ED-4DB2-BD59-A6C34878D82A}">
                    <a16:rowId xmlns:a16="http://schemas.microsoft.com/office/drawing/2014/main" val="3801077890"/>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565066859"/>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650730"/>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809895"/>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328147"/>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r h="340637">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088103202"/>
                  </a:ext>
                </a:extLst>
              </a:tr>
            </a:tbl>
          </a:graphicData>
        </a:graphic>
      </p:graphicFrame>
      <p:sp>
        <p:nvSpPr>
          <p:cNvPr id="9" name="Espace réservé du texte 1">
            <a:extLst>
              <a:ext uri="{FF2B5EF4-FFF2-40B4-BE49-F238E27FC236}">
                <a16:creationId xmlns:a16="http://schemas.microsoft.com/office/drawing/2014/main" id="{90E45B96-DD3E-45A6-8769-96058323D069}"/>
              </a:ext>
            </a:extLst>
          </p:cNvPr>
          <p:cNvSpPr txBox="1">
            <a:spLocks/>
          </p:cNvSpPr>
          <p:nvPr/>
        </p:nvSpPr>
        <p:spPr>
          <a:xfrm>
            <a:off x="171450" y="73931"/>
            <a:ext cx="11544186"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600" dirty="0">
                <a:latin typeface="+mn-lt"/>
                <a:ea typeface="+mn-ea"/>
                <a:cs typeface="+mn-cs"/>
              </a:rPr>
              <a:t>La confiance envers les aidants est quasi-unanime pour les Français âgés de 50 ans et plus, et un peu moins élevée pour les plus jeunes. Ces derniers font par ailleurs plus confiance aux </a:t>
            </a:r>
            <a:r>
              <a:rPr lang="fr-FR" sz="1600" dirty="0" err="1">
                <a:latin typeface="+mn-lt"/>
                <a:ea typeface="+mn-ea"/>
                <a:cs typeface="+mn-cs"/>
              </a:rPr>
              <a:t>Ehpad</a:t>
            </a:r>
            <a:r>
              <a:rPr lang="fr-FR" sz="1600" dirty="0">
                <a:latin typeface="+mn-lt"/>
                <a:ea typeface="+mn-ea"/>
                <a:cs typeface="+mn-cs"/>
              </a:rPr>
              <a:t> et établissements médicalisés publics comme privés, quand leurs aînés n’attribuent qu’une faible confiance à ces établissements</a:t>
            </a:r>
          </a:p>
        </p:txBody>
      </p:sp>
      <p:sp>
        <p:nvSpPr>
          <p:cNvPr id="13" name="Rounded Rectangle 17">
            <a:extLst>
              <a:ext uri="{FF2B5EF4-FFF2-40B4-BE49-F238E27FC236}">
                <a16:creationId xmlns:a16="http://schemas.microsoft.com/office/drawing/2014/main" id="{B682535F-8EDB-4064-B5DB-BB9A688A7478}"/>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répondre aux enjeux concernant la dépendance ?</a:t>
            </a:r>
          </a:p>
        </p:txBody>
      </p:sp>
    </p:spTree>
    <p:extLst>
      <p:ext uri="{BB962C8B-B14F-4D97-AF65-F5344CB8AC3E}">
        <p14:creationId xmlns:p14="http://schemas.microsoft.com/office/powerpoint/2010/main" val="3588296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047842"/>
            <a:ext cx="10985070" cy="1543307"/>
          </a:xfrm>
        </p:spPr>
        <p:txBody>
          <a:bodyPr anchor="ctr"/>
          <a:lstStyle/>
          <a:p>
            <a:r>
              <a:rPr lang="fr-FR" sz="2000" dirty="0"/>
              <a:t>Quelle mobilisation de la part de milieux populaires ?</a:t>
            </a:r>
          </a:p>
        </p:txBody>
      </p:sp>
      <p:sp>
        <p:nvSpPr>
          <p:cNvPr id="3" name="Espace réservé du texte 2">
            <a:extLst>
              <a:ext uri="{FF2B5EF4-FFF2-40B4-BE49-F238E27FC236}">
                <a16:creationId xmlns:a16="http://schemas.microsoft.com/office/drawing/2014/main" id="{AA4144BD-8B6C-42DF-BC77-4E7C50314D5E}"/>
              </a:ext>
            </a:extLst>
          </p:cNvPr>
          <p:cNvSpPr>
            <a:spLocks noGrp="1"/>
          </p:cNvSpPr>
          <p:nvPr>
            <p:ph type="body" sz="quarter" idx="20"/>
          </p:nvPr>
        </p:nvSpPr>
        <p:spPr>
          <a:xfrm>
            <a:off x="473505" y="3583355"/>
            <a:ext cx="10651695" cy="1236295"/>
          </a:xfrm>
        </p:spPr>
        <p:txBody>
          <a:bodyPr/>
          <a:lstStyle/>
          <a:p>
            <a:pPr algn="just"/>
            <a:r>
              <a:rPr lang="fr-FR" sz="1800" dirty="0"/>
              <a:t>Peut-on déceler dans le baromètre une tendance des milieux populaires, qui se sont très largement abstenus lors des scrutins intermédiaires, à se remobiliser lors des présidentielles ? </a:t>
            </a:r>
          </a:p>
          <a:p>
            <a:pPr algn="just"/>
            <a:endParaRPr lang="fr-FR" sz="1800" dirty="0"/>
          </a:p>
          <a:p>
            <a:pPr algn="just"/>
            <a:r>
              <a:rPr lang="fr-FR" sz="1800" dirty="0"/>
              <a:t>On constate à l’occasion de ce scrutin le maintien d’une mobilisation massive dans les quartiers populaires, y compris des plus fragiles. Certains parlent d’une “inclusion résignée”.</a:t>
            </a:r>
          </a:p>
        </p:txBody>
      </p:sp>
    </p:spTree>
    <p:extLst>
      <p:ext uri="{BB962C8B-B14F-4D97-AF65-F5344CB8AC3E}">
        <p14:creationId xmlns:p14="http://schemas.microsoft.com/office/powerpoint/2010/main" val="2721572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140294"/>
            <a:ext cx="10985070" cy="1403006"/>
          </a:xfrm>
        </p:spPr>
        <p:txBody>
          <a:bodyPr anchor="ctr"/>
          <a:lstStyle/>
          <a:p>
            <a:r>
              <a:rPr lang="fr-FR" sz="2000" dirty="0"/>
              <a:t>Quelle perception ont les Français de l’échelon européen ?</a:t>
            </a:r>
          </a:p>
        </p:txBody>
      </p:sp>
    </p:spTree>
    <p:extLst>
      <p:ext uri="{BB962C8B-B14F-4D97-AF65-F5344CB8AC3E}">
        <p14:creationId xmlns:p14="http://schemas.microsoft.com/office/powerpoint/2010/main" val="2968662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49</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7" name="Rounded Rectangle 17">
            <a:extLst>
              <a:ext uri="{FF2B5EF4-FFF2-40B4-BE49-F238E27FC236}">
                <a16:creationId xmlns:a16="http://schemas.microsoft.com/office/drawing/2014/main" id="{FDEDD830-5BB8-478C-9560-F2FA3C4D33FF}"/>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l’accès aux soins de santé ?</a:t>
            </a:r>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76200" y="1510174"/>
          <a:ext cx="11715635" cy="5334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au 3">
            <a:extLst>
              <a:ext uri="{FF2B5EF4-FFF2-40B4-BE49-F238E27FC236}">
                <a16:creationId xmlns:a16="http://schemas.microsoft.com/office/drawing/2014/main" id="{50ECC9CD-67D5-42AA-904F-F81574159D1C}"/>
              </a:ext>
            </a:extLst>
          </p:cNvPr>
          <p:cNvGraphicFramePr>
            <a:graphicFrameLocks noGrp="1"/>
          </p:cNvGraphicFramePr>
          <p:nvPr/>
        </p:nvGraphicFramePr>
        <p:xfrm>
          <a:off x="10322618" y="1839117"/>
          <a:ext cx="1034906" cy="4215255"/>
        </p:xfrm>
        <a:graphic>
          <a:graphicData uri="http://schemas.openxmlformats.org/drawingml/2006/table">
            <a:tbl>
              <a:tblPr firstRow="1" bandRow="1">
                <a:tableStyleId>{5C22544A-7EE6-4342-B048-85BDC9FD1C3A}</a:tableStyleId>
              </a:tblPr>
              <a:tblGrid>
                <a:gridCol w="1034906">
                  <a:extLst>
                    <a:ext uri="{9D8B030D-6E8A-4147-A177-3AD203B41FA5}">
                      <a16:colId xmlns:a16="http://schemas.microsoft.com/office/drawing/2014/main" val="384269357"/>
                    </a:ext>
                  </a:extLst>
                </a:gridCol>
              </a:tblGrid>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86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0492077"/>
                  </a:ext>
                </a:extLst>
              </a:tr>
              <a:tr h="281017">
                <a:tc>
                  <a:txBody>
                    <a:bodyPr/>
                    <a:lstStyle/>
                    <a:p>
                      <a:pPr algn="ctr" fontAlgn="ctr"/>
                      <a:r>
                        <a:rPr kumimoji="0" lang="fr-FR" sz="1600" b="1" i="0" u="none" strike="noStrike" kern="1200" cap="none" spc="0" normalizeH="0" baseline="0">
                          <a:ln>
                            <a:noFill/>
                          </a:ln>
                          <a:solidFill>
                            <a:srgbClr val="3EAD95"/>
                          </a:solidFill>
                          <a:effectLst/>
                          <a:uLnTx/>
                          <a:uFillTx/>
                          <a:latin typeface="Arial" panose="020B0604020202020204"/>
                          <a:ea typeface="+mn-ea"/>
                          <a:cs typeface="+mn-cs"/>
                        </a:rPr>
                        <a:t>81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273389"/>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4750421"/>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401643"/>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795211"/>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120723"/>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9041549"/>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629042"/>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026680"/>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179128"/>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190885"/>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5510189"/>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699877"/>
                  </a:ext>
                </a:extLst>
              </a:tr>
              <a:tr h="281017">
                <a:tc>
                  <a:txBody>
                    <a:bodyPr/>
                    <a:lstStyle/>
                    <a:p>
                      <a:pPr algn="ctr" fontAlgn="ctr"/>
                      <a:r>
                        <a:rPr kumimoji="0" lang="fr-FR" sz="1600" b="1" i="0" u="none" strike="noStrike" kern="1200" cap="none" spc="0" normalizeH="0" baseline="0" dirty="0">
                          <a:ln>
                            <a:noFill/>
                          </a:ln>
                          <a:solidFill>
                            <a:srgbClr val="3EAD95"/>
                          </a:solidFill>
                          <a:effectLst/>
                          <a:uLnTx/>
                          <a:uFillTx/>
                          <a:latin typeface="Arial" panose="020B0604020202020204"/>
                          <a:ea typeface="+mn-ea"/>
                          <a:cs typeface="+mn-cs"/>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391786"/>
                  </a:ext>
                </a:extLst>
              </a:tr>
              <a:tr h="281017">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3EAD95"/>
                          </a:solidFill>
                          <a:effectLst/>
                          <a:uLnTx/>
                          <a:uFillTx/>
                          <a:latin typeface="Arial" panose="020B0604020202020204"/>
                          <a:ea typeface="+mn-ea"/>
                          <a:cs typeface="+mn-cs"/>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3823062"/>
                  </a:ext>
                </a:extLst>
              </a:tr>
            </a:tbl>
          </a:graphicData>
        </a:graphic>
      </p:graphicFrame>
      <p:sp>
        <p:nvSpPr>
          <p:cNvPr id="13" name="ZoneTexte 12">
            <a:extLst>
              <a:ext uri="{FF2B5EF4-FFF2-40B4-BE49-F238E27FC236}">
                <a16:creationId xmlns:a16="http://schemas.microsoft.com/office/drawing/2014/main" id="{0D7E3DFA-98CC-4318-9B79-81A1755B431D}"/>
              </a:ext>
            </a:extLst>
          </p:cNvPr>
          <p:cNvSpPr txBox="1"/>
          <p:nvPr/>
        </p:nvSpPr>
        <p:spPr>
          <a:xfrm>
            <a:off x="10260884" y="1526828"/>
            <a:ext cx="1115690" cy="276999"/>
          </a:xfrm>
          <a:prstGeom prst="rect">
            <a:avLst/>
          </a:prstGeom>
          <a:noFill/>
        </p:spPr>
        <p:txBody>
          <a:bodyPr wrap="none" lIns="0" tIns="0" rIns="0" bIns="0" rtlCol="0">
            <a:spAutoFit/>
          </a:bodyPr>
          <a:lstStyle/>
          <a:p>
            <a:r>
              <a:rPr lang="fr-FR" b="1" dirty="0">
                <a:solidFill>
                  <a:srgbClr val="3EAD95"/>
                </a:solidFill>
                <a:latin typeface="Arial" charset="0"/>
                <a:ea typeface="Arial" charset="0"/>
                <a:cs typeface="Arial" charset="0"/>
              </a:rPr>
              <a:t>Confiance</a:t>
            </a:r>
          </a:p>
        </p:txBody>
      </p:sp>
      <p:sp>
        <p:nvSpPr>
          <p:cNvPr id="10" name="Espace réservé du texte 1">
            <a:extLst>
              <a:ext uri="{FF2B5EF4-FFF2-40B4-BE49-F238E27FC236}">
                <a16:creationId xmlns:a16="http://schemas.microsoft.com/office/drawing/2014/main" id="{6FF0A230-142B-476C-B89E-D71DE8983EEE}"/>
              </a:ext>
            </a:extLst>
          </p:cNvPr>
          <p:cNvSpPr txBox="1">
            <a:spLocks/>
          </p:cNvSpPr>
          <p:nvPr/>
        </p:nvSpPr>
        <p:spPr>
          <a:xfrm>
            <a:off x="90140" y="82730"/>
            <a:ext cx="12025660"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600" dirty="0">
                <a:latin typeface="+mn-lt"/>
                <a:ea typeface="+mn-ea"/>
                <a:cs typeface="+mn-cs"/>
              </a:rPr>
              <a:t>La faible confiance accordée à l’échelon européen (comme aux laboratoires pharmaceutiques) démontre que ces deux</a:t>
            </a:r>
          </a:p>
          <a:p>
            <a:pPr marL="88900"/>
            <a:r>
              <a:rPr lang="fr-FR" sz="1600" dirty="0">
                <a:latin typeface="+mn-lt"/>
                <a:ea typeface="+mn-ea"/>
                <a:cs typeface="+mn-cs"/>
              </a:rPr>
              <a:t>acteurs n’ont pas su profiter de leur apport déterminant dans la lutte contre la pandémie au plus fort de la crise.</a:t>
            </a:r>
          </a:p>
        </p:txBody>
      </p:sp>
      <p:sp>
        <p:nvSpPr>
          <p:cNvPr id="3" name="Rectangle : coins arrondis 2">
            <a:extLst>
              <a:ext uri="{FF2B5EF4-FFF2-40B4-BE49-F238E27FC236}">
                <a16:creationId xmlns:a16="http://schemas.microsoft.com/office/drawing/2014/main" id="{B252AA97-73B9-42EF-9996-0F873CF82E99}"/>
              </a:ext>
            </a:extLst>
          </p:cNvPr>
          <p:cNvSpPr/>
          <p:nvPr/>
        </p:nvSpPr>
        <p:spPr>
          <a:xfrm>
            <a:off x="2143125" y="5200650"/>
            <a:ext cx="9032877" cy="576000"/>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607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A5A12F-3F00-41E1-9459-6C76A37B84D2}"/>
              </a:ext>
            </a:extLst>
          </p:cNvPr>
          <p:cNvSpPr>
            <a:spLocks noGrp="1"/>
          </p:cNvSpPr>
          <p:nvPr>
            <p:ph type="body" sz="quarter" idx="13"/>
          </p:nvPr>
        </p:nvSpPr>
        <p:spPr/>
        <p:txBody>
          <a:bodyPr/>
          <a:lstStyle/>
          <a:p>
            <a:r>
              <a:rPr lang="fr-FR" dirty="0"/>
              <a:t>Les principaux sujets de préoccupation des Français</a:t>
            </a:r>
          </a:p>
          <a:p>
            <a:endParaRPr lang="fr-FR" dirty="0"/>
          </a:p>
        </p:txBody>
      </p:sp>
    </p:spTree>
    <p:extLst>
      <p:ext uri="{BB962C8B-B14F-4D97-AF65-F5344CB8AC3E}">
        <p14:creationId xmlns:p14="http://schemas.microsoft.com/office/powerpoint/2010/main" val="1451237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058A3D-BA16-457B-BE54-A93B6F5F236A}"/>
              </a:ext>
            </a:extLst>
          </p:cNvPr>
          <p:cNvSpPr>
            <a:spLocks noGrp="1"/>
          </p:cNvSpPr>
          <p:nvPr>
            <p:ph type="body" sz="quarter" idx="13"/>
          </p:nvPr>
        </p:nvSpPr>
        <p:spPr>
          <a:xfrm>
            <a:off x="473505" y="2140294"/>
            <a:ext cx="10985070" cy="1403006"/>
          </a:xfrm>
        </p:spPr>
        <p:txBody>
          <a:bodyPr anchor="ctr"/>
          <a:lstStyle/>
          <a:p>
            <a:r>
              <a:rPr lang="fr-FR" sz="2000" dirty="0"/>
              <a:t>Quelle perception des partis politiques et des syndicats ?</a:t>
            </a:r>
          </a:p>
        </p:txBody>
      </p:sp>
      <p:sp>
        <p:nvSpPr>
          <p:cNvPr id="3" name="Espace réservé du texte 2">
            <a:extLst>
              <a:ext uri="{FF2B5EF4-FFF2-40B4-BE49-F238E27FC236}">
                <a16:creationId xmlns:a16="http://schemas.microsoft.com/office/drawing/2014/main" id="{0B147C0C-51E0-44E4-B9D9-55BB0DFE8597}"/>
              </a:ext>
            </a:extLst>
          </p:cNvPr>
          <p:cNvSpPr>
            <a:spLocks noGrp="1"/>
          </p:cNvSpPr>
          <p:nvPr>
            <p:ph type="body" sz="quarter" idx="20"/>
          </p:nvPr>
        </p:nvSpPr>
        <p:spPr>
          <a:xfrm>
            <a:off x="473505" y="3583355"/>
            <a:ext cx="10651695" cy="1693495"/>
          </a:xfrm>
        </p:spPr>
        <p:txBody>
          <a:bodyPr/>
          <a:lstStyle/>
          <a:p>
            <a:pPr algn="just"/>
            <a:r>
              <a:rPr lang="fr-FR" sz="1800" dirty="0"/>
              <a:t>Si nous n’avons pas fait le choix de les tester systématiquement (ce qui est révélateur), il</a:t>
            </a:r>
          </a:p>
          <a:p>
            <a:pPr algn="just"/>
            <a:r>
              <a:rPr lang="fr-FR" sz="1800" dirty="0"/>
              <a:t>est vrai qu’ils ont cherché à se « désinstitutionnaliser » :</a:t>
            </a:r>
          </a:p>
          <a:p>
            <a:pPr algn="just"/>
            <a:endParaRPr lang="fr-FR" sz="1800" dirty="0"/>
          </a:p>
          <a:p>
            <a:pPr marL="285750" indent="-285750" algn="just">
              <a:buFont typeface="Arial" panose="020B0604020202020204" pitchFamily="34" charset="0"/>
              <a:buChar char="•"/>
            </a:pPr>
            <a:r>
              <a:rPr lang="fr-FR" sz="1800" dirty="0"/>
              <a:t>Par le passage de « parti » à « mouvement » : La France Insoumise, La République en marche…</a:t>
            </a:r>
          </a:p>
          <a:p>
            <a:pPr marL="285750" indent="-285750" algn="just">
              <a:buFont typeface="Arial" panose="020B0604020202020204" pitchFamily="34" charset="0"/>
              <a:buChar char="•"/>
            </a:pPr>
            <a:r>
              <a:rPr lang="fr-FR" sz="1800" dirty="0"/>
              <a:t>Par le recrutement de figures de proue de la contestation : José Bové / Confédération</a:t>
            </a:r>
          </a:p>
          <a:p>
            <a:pPr marL="285750" indent="-285750" algn="just">
              <a:buFont typeface="Arial" panose="020B0604020202020204" pitchFamily="34" charset="0"/>
              <a:buChar char="•"/>
            </a:pPr>
            <a:r>
              <a:rPr lang="fr-FR" sz="1800" dirty="0"/>
              <a:t>Paysanne, Emmanuelle Cosse / </a:t>
            </a:r>
            <a:r>
              <a:rPr lang="fr-FR" sz="1800" dirty="0" err="1"/>
              <a:t>Act</a:t>
            </a:r>
            <a:r>
              <a:rPr lang="fr-FR" sz="1800" dirty="0"/>
              <a:t> Up, François Ruffin / Nuit Debout ).</a:t>
            </a:r>
          </a:p>
        </p:txBody>
      </p:sp>
    </p:spTree>
    <p:extLst>
      <p:ext uri="{BB962C8B-B14F-4D97-AF65-F5344CB8AC3E}">
        <p14:creationId xmlns:p14="http://schemas.microsoft.com/office/powerpoint/2010/main" val="867097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51</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27" name="Rounded Rectangle 17">
            <a:extLst>
              <a:ext uri="{FF2B5EF4-FFF2-40B4-BE49-F238E27FC236}">
                <a16:creationId xmlns:a16="http://schemas.microsoft.com/office/drawing/2014/main" id="{FDEDD830-5BB8-478C-9560-F2FA3C4D33FF}"/>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faites-vous confiance ou pas confiance à chacune des institutions suivantes pour garantir une éducation de qualité ?</a:t>
            </a:r>
          </a:p>
        </p:txBody>
      </p:sp>
      <p:sp>
        <p:nvSpPr>
          <p:cNvPr id="28" name="ZoneTexte 27">
            <a:extLst>
              <a:ext uri="{FF2B5EF4-FFF2-40B4-BE49-F238E27FC236}">
                <a16:creationId xmlns:a16="http://schemas.microsoft.com/office/drawing/2014/main" id="{A405EB73-BF39-498E-8F43-6842FDAD14E3}"/>
              </a:ext>
            </a:extLst>
          </p:cNvPr>
          <p:cNvSpPr txBox="1"/>
          <p:nvPr/>
        </p:nvSpPr>
        <p:spPr>
          <a:xfrm>
            <a:off x="0" y="1163670"/>
            <a:ext cx="12192000" cy="360040"/>
          </a:xfrm>
          <a:prstGeom prst="rect">
            <a:avLst/>
          </a:prstGeom>
          <a:noFill/>
        </p:spPr>
        <p:txBody>
          <a:bodyPr wrap="square" rtlCol="0">
            <a:noAutofit/>
          </a:bodyPr>
          <a:lstStyle/>
          <a:p>
            <a:r>
              <a:rPr lang="fr-FR" sz="1000" dirty="0">
                <a:solidFill>
                  <a:schemeClr val="bg2">
                    <a:lumMod val="25000"/>
                  </a:schemeClr>
                </a:solidFill>
              </a:rPr>
              <a:t>- A tous, en % - </a:t>
            </a:r>
          </a:p>
        </p:txBody>
      </p:sp>
      <p:graphicFrame>
        <p:nvGraphicFramePr>
          <p:cNvPr id="11" name="Graphique 10">
            <a:extLst>
              <a:ext uri="{FF2B5EF4-FFF2-40B4-BE49-F238E27FC236}">
                <a16:creationId xmlns:a16="http://schemas.microsoft.com/office/drawing/2014/main" id="{7C89F7B6-BF34-462B-96C6-73098096E164}"/>
              </a:ext>
            </a:extLst>
          </p:cNvPr>
          <p:cNvGraphicFramePr/>
          <p:nvPr/>
        </p:nvGraphicFramePr>
        <p:xfrm>
          <a:off x="152400" y="1510174"/>
          <a:ext cx="11715635" cy="5334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au 3">
            <a:extLst>
              <a:ext uri="{FF2B5EF4-FFF2-40B4-BE49-F238E27FC236}">
                <a16:creationId xmlns:a16="http://schemas.microsoft.com/office/drawing/2014/main" id="{50ECC9CD-67D5-42AA-904F-F81574159D1C}"/>
              </a:ext>
            </a:extLst>
          </p:cNvPr>
          <p:cNvGraphicFramePr>
            <a:graphicFrameLocks noGrp="1"/>
          </p:cNvGraphicFramePr>
          <p:nvPr/>
        </p:nvGraphicFramePr>
        <p:xfrm>
          <a:off x="10322618" y="1724943"/>
          <a:ext cx="1034906" cy="4228188"/>
        </p:xfrm>
        <a:graphic>
          <a:graphicData uri="http://schemas.openxmlformats.org/drawingml/2006/table">
            <a:tbl>
              <a:tblPr firstRow="1" bandRow="1">
                <a:tableStyleId>{5C22544A-7EE6-4342-B048-85BDC9FD1C3A}</a:tableStyleId>
              </a:tblPr>
              <a:tblGrid>
                <a:gridCol w="1034906">
                  <a:extLst>
                    <a:ext uri="{9D8B030D-6E8A-4147-A177-3AD203B41FA5}">
                      <a16:colId xmlns:a16="http://schemas.microsoft.com/office/drawing/2014/main" val="384269357"/>
                    </a:ext>
                  </a:extLst>
                </a:gridCol>
              </a:tblGrid>
              <a:tr h="352349">
                <a:tc>
                  <a:txBody>
                    <a:bodyPr/>
                    <a:lstStyle/>
                    <a:p>
                      <a:pPr algn="ctr" fontAlgn="ctr"/>
                      <a:r>
                        <a:rPr lang="fr-FR" sz="1400" b="1" i="0" u="none" strike="noStrike" dirty="0">
                          <a:solidFill>
                            <a:srgbClr val="3EAD95"/>
                          </a:solidFill>
                          <a:effectLst/>
                          <a:latin typeface="+mn-lt"/>
                        </a:rPr>
                        <a:t>73</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0492077"/>
                  </a:ext>
                </a:extLst>
              </a:tr>
              <a:tr h="352349">
                <a:tc>
                  <a:txBody>
                    <a:bodyPr/>
                    <a:lstStyle/>
                    <a:p>
                      <a:pPr algn="ctr" fontAlgn="ctr"/>
                      <a:r>
                        <a:rPr lang="fr-FR" sz="1400" b="1" i="0" u="none" strike="noStrike" dirty="0">
                          <a:solidFill>
                            <a:srgbClr val="3EAD95"/>
                          </a:solidFill>
                          <a:effectLst/>
                          <a:latin typeface="+mn-lt"/>
                        </a:rPr>
                        <a:t>70</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8273389"/>
                  </a:ext>
                </a:extLst>
              </a:tr>
              <a:tr h="352349">
                <a:tc>
                  <a:txBody>
                    <a:bodyPr/>
                    <a:lstStyle/>
                    <a:p>
                      <a:pPr algn="ctr" fontAlgn="ctr"/>
                      <a:r>
                        <a:rPr lang="fr-FR" sz="1400" b="1" i="0" u="none" strike="noStrike" dirty="0">
                          <a:solidFill>
                            <a:srgbClr val="3EAD95"/>
                          </a:solidFill>
                          <a:effectLst/>
                          <a:latin typeface="+mn-lt"/>
                        </a:rPr>
                        <a:t>67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4750421"/>
                  </a:ext>
                </a:extLst>
              </a:tr>
              <a:tr h="352349">
                <a:tc>
                  <a:txBody>
                    <a:bodyPr/>
                    <a:lstStyle/>
                    <a:p>
                      <a:pPr algn="ctr" fontAlgn="ctr"/>
                      <a:r>
                        <a:rPr lang="fr-FR" sz="1400" b="1" i="0" u="none" strike="noStrike" dirty="0">
                          <a:solidFill>
                            <a:srgbClr val="3EAD95"/>
                          </a:solidFill>
                          <a:effectLst/>
                          <a:latin typeface="+mn-lt"/>
                        </a:rPr>
                        <a:t>64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401643"/>
                  </a:ext>
                </a:extLst>
              </a:tr>
              <a:tr h="352349">
                <a:tc>
                  <a:txBody>
                    <a:bodyPr/>
                    <a:lstStyle/>
                    <a:p>
                      <a:pPr algn="ctr" fontAlgn="ctr"/>
                      <a:r>
                        <a:rPr lang="fr-FR" sz="1400" b="1" i="0" u="none" strike="noStrike" dirty="0">
                          <a:solidFill>
                            <a:srgbClr val="3EAD95"/>
                          </a:solidFill>
                          <a:effectLst/>
                          <a:latin typeface="+mn-lt"/>
                        </a:rPr>
                        <a:t>63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795211"/>
                  </a:ext>
                </a:extLst>
              </a:tr>
              <a:tr h="352349">
                <a:tc>
                  <a:txBody>
                    <a:bodyPr/>
                    <a:lstStyle/>
                    <a:p>
                      <a:pPr algn="ctr" fontAlgn="ctr"/>
                      <a:r>
                        <a:rPr lang="fr-FR" sz="1400" b="1" i="0" u="none" strike="noStrike" dirty="0">
                          <a:solidFill>
                            <a:srgbClr val="3EAD95"/>
                          </a:solidFill>
                          <a:effectLst/>
                          <a:latin typeface="+mn-lt"/>
                        </a:rPr>
                        <a:t>61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120723"/>
                  </a:ext>
                </a:extLst>
              </a:tr>
              <a:tr h="352349">
                <a:tc>
                  <a:txBody>
                    <a:bodyPr/>
                    <a:lstStyle/>
                    <a:p>
                      <a:pPr algn="ctr" fontAlgn="ctr"/>
                      <a:r>
                        <a:rPr lang="fr-FR" sz="1400" b="1" i="0" u="none" strike="noStrike" dirty="0">
                          <a:solidFill>
                            <a:srgbClr val="3EAD95"/>
                          </a:solidFill>
                          <a:effectLst/>
                          <a:latin typeface="+mn-lt"/>
                        </a:rPr>
                        <a:t>60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9041549"/>
                  </a:ext>
                </a:extLst>
              </a:tr>
              <a:tr h="352349">
                <a:tc>
                  <a:txBody>
                    <a:bodyPr/>
                    <a:lstStyle/>
                    <a:p>
                      <a:pPr algn="ctr" fontAlgn="ctr"/>
                      <a:r>
                        <a:rPr lang="fr-FR" sz="1400" b="1" i="0" u="none" strike="noStrike" dirty="0">
                          <a:solidFill>
                            <a:srgbClr val="3EAD95"/>
                          </a:solidFill>
                          <a:effectLst/>
                          <a:latin typeface="+mn-lt"/>
                        </a:rPr>
                        <a:t>55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629042"/>
                  </a:ext>
                </a:extLst>
              </a:tr>
              <a:tr h="352349">
                <a:tc>
                  <a:txBody>
                    <a:bodyPr/>
                    <a:lstStyle/>
                    <a:p>
                      <a:pPr algn="ctr" fontAlgn="ctr"/>
                      <a:r>
                        <a:rPr lang="fr-FR" sz="1400" b="1" i="0" u="none" strike="noStrike" dirty="0">
                          <a:solidFill>
                            <a:srgbClr val="3EAD95"/>
                          </a:solidFill>
                          <a:effectLst/>
                          <a:latin typeface="+mn-lt"/>
                        </a:rPr>
                        <a:t>49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026680"/>
                  </a:ext>
                </a:extLst>
              </a:tr>
              <a:tr h="352349">
                <a:tc>
                  <a:txBody>
                    <a:bodyPr/>
                    <a:lstStyle/>
                    <a:p>
                      <a:pPr algn="ctr" fontAlgn="ctr"/>
                      <a:r>
                        <a:rPr lang="fr-FR" sz="1400" b="1" i="0" u="none" strike="noStrike" dirty="0">
                          <a:solidFill>
                            <a:srgbClr val="3EAD95"/>
                          </a:solidFill>
                          <a:effectLst/>
                          <a:latin typeface="+mn-lt"/>
                        </a:rPr>
                        <a:t>47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179128"/>
                  </a:ext>
                </a:extLst>
              </a:tr>
              <a:tr h="352349">
                <a:tc>
                  <a:txBody>
                    <a:bodyPr/>
                    <a:lstStyle/>
                    <a:p>
                      <a:pPr algn="ctr" fontAlgn="ctr"/>
                      <a:r>
                        <a:rPr lang="fr-FR" sz="1400" b="1" i="0" u="none" strike="noStrike" dirty="0">
                          <a:solidFill>
                            <a:srgbClr val="3EAD95"/>
                          </a:solidFill>
                          <a:effectLst/>
                          <a:latin typeface="+mn-lt"/>
                        </a:rPr>
                        <a:t>47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190885"/>
                  </a:ext>
                </a:extLst>
              </a:tr>
              <a:tr h="352349">
                <a:tc>
                  <a:txBody>
                    <a:bodyPr/>
                    <a:lstStyle/>
                    <a:p>
                      <a:pPr algn="ctr" fontAlgn="ctr"/>
                      <a:r>
                        <a:rPr lang="fr-FR" sz="1400" b="1" i="0" u="none" strike="noStrike" dirty="0">
                          <a:solidFill>
                            <a:srgbClr val="3EAD95"/>
                          </a:solidFill>
                          <a:effectLst/>
                          <a:latin typeface="+mn-lt"/>
                        </a:rPr>
                        <a:t>45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5510189"/>
                  </a:ext>
                </a:extLst>
              </a:tr>
            </a:tbl>
          </a:graphicData>
        </a:graphic>
      </p:graphicFrame>
      <p:sp>
        <p:nvSpPr>
          <p:cNvPr id="13" name="ZoneTexte 12">
            <a:extLst>
              <a:ext uri="{FF2B5EF4-FFF2-40B4-BE49-F238E27FC236}">
                <a16:creationId xmlns:a16="http://schemas.microsoft.com/office/drawing/2014/main" id="{0D7E3DFA-98CC-4318-9B79-81A1755B431D}"/>
              </a:ext>
            </a:extLst>
          </p:cNvPr>
          <p:cNvSpPr txBox="1"/>
          <p:nvPr/>
        </p:nvSpPr>
        <p:spPr>
          <a:xfrm>
            <a:off x="10260884" y="1326803"/>
            <a:ext cx="1115690" cy="276999"/>
          </a:xfrm>
          <a:prstGeom prst="rect">
            <a:avLst/>
          </a:prstGeom>
          <a:noFill/>
        </p:spPr>
        <p:txBody>
          <a:bodyPr wrap="none" lIns="0" tIns="0" rIns="0" bIns="0" rtlCol="0">
            <a:spAutoFit/>
          </a:bodyPr>
          <a:lstStyle/>
          <a:p>
            <a:r>
              <a:rPr lang="fr-FR" b="1" dirty="0">
                <a:solidFill>
                  <a:srgbClr val="3EAD95"/>
                </a:solidFill>
                <a:latin typeface="Arial" charset="0"/>
                <a:ea typeface="Arial" charset="0"/>
                <a:cs typeface="Arial" charset="0"/>
              </a:rPr>
              <a:t>Confiance</a:t>
            </a:r>
          </a:p>
        </p:txBody>
      </p:sp>
      <p:sp>
        <p:nvSpPr>
          <p:cNvPr id="10" name="Espace réservé du texte 1">
            <a:extLst>
              <a:ext uri="{FF2B5EF4-FFF2-40B4-BE49-F238E27FC236}">
                <a16:creationId xmlns:a16="http://schemas.microsoft.com/office/drawing/2014/main" id="{6FF0A230-142B-476C-B89E-D71DE8983EEE}"/>
              </a:ext>
            </a:extLst>
          </p:cNvPr>
          <p:cNvSpPr txBox="1">
            <a:spLocks/>
          </p:cNvSpPr>
          <p:nvPr/>
        </p:nvSpPr>
        <p:spPr>
          <a:xfrm>
            <a:off x="90140" y="82730"/>
            <a:ext cx="12025660" cy="648833"/>
          </a:xfrm>
          <a:prstGeom prst="rect">
            <a:avLst/>
          </a:prstGeom>
          <a:solidFill>
            <a:schemeClr val="bg1">
              <a:alpha val="30000"/>
            </a:schemeClr>
          </a:solidFill>
        </p:spPr>
        <p:txBody>
          <a:bodyPr vert="horz" lIns="0" tIns="0" rIns="0" bIns="0" rtlCol="0" anchor="ctr">
            <a:noAutofit/>
          </a:bodyPr>
          <a:lstStyle>
            <a:lvl1pPr marL="0" indent="0" algn="l" defTabSz="457200" rtl="0" eaLnBrk="1" latinLnBrk="0" hangingPunct="1">
              <a:lnSpc>
                <a:spcPct val="100000"/>
              </a:lnSpc>
              <a:spcBef>
                <a:spcPts val="0"/>
              </a:spcBef>
              <a:buClr>
                <a:srgbClr val="3EAD95"/>
              </a:buClr>
              <a:buFont typeface="Arial" panose="020B0604020202020204" pitchFamily="34" charset="0"/>
              <a:buNone/>
              <a:tabLst/>
              <a:defRPr sz="2400" b="1" i="0" kern="1200" cap="none" spc="0" baseline="0">
                <a:solidFill>
                  <a:srgbClr val="3EAD95"/>
                </a:solidFill>
                <a:latin typeface="Arial"/>
                <a:ea typeface="Arial" charset="0"/>
                <a:cs typeface="Arial Black"/>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a:r>
              <a:rPr lang="fr-FR" sz="1600" dirty="0">
                <a:latin typeface="+mn-lt"/>
                <a:ea typeface="+mn-ea"/>
                <a:cs typeface="+mn-cs"/>
              </a:rPr>
              <a:t>L’un des enseignements de cette vague montre un décalage entre le regard que portent les Français sur les syndicats enseignants, plutôt défiant, et la confiance qu’ils accordent aux enseignants eux-mêmes</a:t>
            </a:r>
          </a:p>
        </p:txBody>
      </p:sp>
      <p:sp>
        <p:nvSpPr>
          <p:cNvPr id="14" name="Rectangle : coins arrondis 13">
            <a:extLst>
              <a:ext uri="{FF2B5EF4-FFF2-40B4-BE49-F238E27FC236}">
                <a16:creationId xmlns:a16="http://schemas.microsoft.com/office/drawing/2014/main" id="{A2F6DAD3-8BF3-491E-A1FD-3BC4A8E410AD}"/>
              </a:ext>
            </a:extLst>
          </p:cNvPr>
          <p:cNvSpPr/>
          <p:nvPr/>
        </p:nvSpPr>
        <p:spPr>
          <a:xfrm>
            <a:off x="2682758" y="1707081"/>
            <a:ext cx="9032877" cy="360040"/>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C03EAF19-277F-45EE-9DAD-822300A3253C}"/>
              </a:ext>
            </a:extLst>
          </p:cNvPr>
          <p:cNvSpPr/>
          <p:nvPr/>
        </p:nvSpPr>
        <p:spPr>
          <a:xfrm>
            <a:off x="2682757" y="5215992"/>
            <a:ext cx="9032877" cy="360040"/>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4637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A5A12F-3F00-41E1-9459-6C76A37B84D2}"/>
              </a:ext>
            </a:extLst>
          </p:cNvPr>
          <p:cNvSpPr>
            <a:spLocks noGrp="1"/>
          </p:cNvSpPr>
          <p:nvPr>
            <p:ph type="body" sz="quarter" idx="13"/>
          </p:nvPr>
        </p:nvSpPr>
        <p:spPr>
          <a:xfrm>
            <a:off x="473505" y="2883244"/>
            <a:ext cx="10946970" cy="469768"/>
          </a:xfrm>
        </p:spPr>
        <p:txBody>
          <a:bodyPr/>
          <a:lstStyle/>
          <a:p>
            <a:r>
              <a:rPr lang="fr-FR" dirty="0"/>
              <a:t>Comment la guerre en Ukraine vient-elle bouleverser la </a:t>
            </a:r>
            <a:r>
              <a:rPr lang="fr-FR"/>
              <a:t>campagne présidentielle ?</a:t>
            </a:r>
            <a:endParaRPr lang="fr-FR" dirty="0"/>
          </a:p>
        </p:txBody>
      </p:sp>
    </p:spTree>
    <p:extLst>
      <p:ext uri="{BB962C8B-B14F-4D97-AF65-F5344CB8AC3E}">
        <p14:creationId xmlns:p14="http://schemas.microsoft.com/office/powerpoint/2010/main" val="464797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p:txBody>
          <a:bodyPr>
            <a:noAutofit/>
          </a:bodyPr>
          <a:lstStyle/>
          <a:p>
            <a:r>
              <a:rPr lang="fr-FR" sz="2000" dirty="0"/>
              <a:t>Une très large majorité de Français s’intéressent aux actualités concernant le conflit en Ukraine</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53</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Êtes-vous intéressé(e) ou non par les actualités concernant la guerre menée par la Russie à l’Ukraine ?</a:t>
            </a:r>
          </a:p>
        </p:txBody>
      </p:sp>
      <p:graphicFrame>
        <p:nvGraphicFramePr>
          <p:cNvPr id="8" name="Graphique 7">
            <a:extLst>
              <a:ext uri="{FF2B5EF4-FFF2-40B4-BE49-F238E27FC236}">
                <a16:creationId xmlns:a16="http://schemas.microsoft.com/office/drawing/2014/main" id="{309BF191-09A9-4098-98D6-5B0D3FBB270B}"/>
              </a:ext>
            </a:extLst>
          </p:cNvPr>
          <p:cNvGraphicFramePr/>
          <p:nvPr/>
        </p:nvGraphicFramePr>
        <p:xfrm>
          <a:off x="2098623" y="1515879"/>
          <a:ext cx="7899816" cy="494455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FB048AC6-7B70-41BB-A1A2-5B82DBBF7728}"/>
              </a:ext>
            </a:extLst>
          </p:cNvPr>
          <p:cNvSpPr/>
          <p:nvPr/>
        </p:nvSpPr>
        <p:spPr>
          <a:xfrm>
            <a:off x="2416827" y="2001251"/>
            <a:ext cx="2232248"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3EAD95"/>
                </a:solidFill>
              </a:rPr>
              <a:t>Intéressé(e) : 92%</a:t>
            </a:r>
          </a:p>
        </p:txBody>
      </p:sp>
      <p:sp>
        <p:nvSpPr>
          <p:cNvPr id="13" name="Rectangle 12">
            <a:extLst>
              <a:ext uri="{FF2B5EF4-FFF2-40B4-BE49-F238E27FC236}">
                <a16:creationId xmlns:a16="http://schemas.microsoft.com/office/drawing/2014/main" id="{10E18EB0-0431-4AD9-AD02-DF3E029C3AB1}"/>
              </a:ext>
            </a:extLst>
          </p:cNvPr>
          <p:cNvSpPr/>
          <p:nvPr/>
        </p:nvSpPr>
        <p:spPr>
          <a:xfrm>
            <a:off x="2521601" y="3976591"/>
            <a:ext cx="2587427"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D64449"/>
                </a:solidFill>
              </a:rPr>
              <a:t>Pas intéressé(e) : 8%</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spTree>
    <p:extLst>
      <p:ext uri="{BB962C8B-B14F-4D97-AF65-F5344CB8AC3E}">
        <p14:creationId xmlns:p14="http://schemas.microsoft.com/office/powerpoint/2010/main" val="1648837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p:txBody>
          <a:bodyPr>
            <a:noAutofit/>
          </a:bodyPr>
          <a:lstStyle/>
          <a:p>
            <a:pPr algn="just"/>
            <a:r>
              <a:rPr lang="fr-FR" sz="2000" dirty="0"/>
              <a:t>En cette période de crise, les Français estiment majoritairement que le Président ukrainien et, dans une moindre mesure, que le Président français, ont été à la hauteur </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54</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Au cours de la période récente, estimez-vous que chacun des acteurs suivants a été ou n’a pas été à la hauteur des événements ? </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cxnSp>
        <p:nvCxnSpPr>
          <p:cNvPr id="10" name="Connecteur droit 9">
            <a:extLst>
              <a:ext uri="{FF2B5EF4-FFF2-40B4-BE49-F238E27FC236}">
                <a16:creationId xmlns:a16="http://schemas.microsoft.com/office/drawing/2014/main" id="{4B3C6FF6-B6D7-4F67-B9AA-EBB0D808F8A5}"/>
              </a:ext>
            </a:extLst>
          </p:cNvPr>
          <p:cNvCxnSpPr>
            <a:cxnSpLocks/>
          </p:cNvCxnSpPr>
          <p:nvPr/>
        </p:nvCxnSpPr>
        <p:spPr>
          <a:xfrm>
            <a:off x="865458" y="3773525"/>
            <a:ext cx="7002192" cy="0"/>
          </a:xfrm>
          <a:prstGeom prst="line">
            <a:avLst/>
          </a:prstGeom>
          <a:ln w="12700">
            <a:solidFill>
              <a:schemeClr val="bg2">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8" name="Graphique 7">
            <a:extLst>
              <a:ext uri="{FF2B5EF4-FFF2-40B4-BE49-F238E27FC236}">
                <a16:creationId xmlns:a16="http://schemas.microsoft.com/office/drawing/2014/main" id="{3B8B44E7-2110-4B8A-AE08-ED15D6326FF9}"/>
              </a:ext>
            </a:extLst>
          </p:cNvPr>
          <p:cNvGraphicFramePr/>
          <p:nvPr/>
        </p:nvGraphicFramePr>
        <p:xfrm>
          <a:off x="781983" y="1492147"/>
          <a:ext cx="6447492" cy="510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au 5">
            <a:extLst>
              <a:ext uri="{FF2B5EF4-FFF2-40B4-BE49-F238E27FC236}">
                <a16:creationId xmlns:a16="http://schemas.microsoft.com/office/drawing/2014/main" id="{FFC3E925-A990-420A-8832-ED386E12C558}"/>
              </a:ext>
            </a:extLst>
          </p:cNvPr>
          <p:cNvGraphicFramePr>
            <a:graphicFrameLocks noGrp="1"/>
          </p:cNvGraphicFramePr>
          <p:nvPr/>
        </p:nvGraphicFramePr>
        <p:xfrm>
          <a:off x="7096349" y="1627831"/>
          <a:ext cx="892526" cy="4396960"/>
        </p:xfrm>
        <a:graphic>
          <a:graphicData uri="http://schemas.openxmlformats.org/drawingml/2006/table">
            <a:tbl>
              <a:tblPr firstRow="1" bandRow="1">
                <a:tableStyleId>{5C22544A-7EE6-4342-B048-85BDC9FD1C3A}</a:tableStyleId>
              </a:tblPr>
              <a:tblGrid>
                <a:gridCol w="892526">
                  <a:extLst>
                    <a:ext uri="{9D8B030D-6E8A-4147-A177-3AD203B41FA5}">
                      <a16:colId xmlns:a16="http://schemas.microsoft.com/office/drawing/2014/main" val="3161273150"/>
                    </a:ext>
                  </a:extLst>
                </a:gridCol>
              </a:tblGrid>
              <a:tr h="1099240">
                <a:tc>
                  <a:txBody>
                    <a:bodyPr/>
                    <a:lstStyle/>
                    <a:p>
                      <a:pPr algn="ctr"/>
                      <a:r>
                        <a:rPr lang="fr-FR" sz="1400" b="1" dirty="0">
                          <a:solidFill>
                            <a:srgbClr val="3EAD95"/>
                          </a:solidFill>
                        </a:rPr>
                        <a:t>79%</a:t>
                      </a:r>
                      <a:endParaRPr lang="fr-FR" sz="1400" dirty="0">
                        <a:solidFill>
                          <a:srgbClr val="3EAD95"/>
                        </a:solidFill>
                      </a:endParaRPr>
                    </a:p>
                  </a:txBody>
                  <a:tcPr anchor="ctr">
                    <a:noFill/>
                  </a:tcPr>
                </a:tc>
                <a:extLst>
                  <a:ext uri="{0D108BD9-81ED-4DB2-BD59-A6C34878D82A}">
                    <a16:rowId xmlns:a16="http://schemas.microsoft.com/office/drawing/2014/main" val="2855724378"/>
                  </a:ext>
                </a:extLst>
              </a:tr>
              <a:tr h="1099240">
                <a:tc>
                  <a:txBody>
                    <a:bodyPr/>
                    <a:lstStyle/>
                    <a:p>
                      <a:pPr algn="ctr"/>
                      <a:r>
                        <a:rPr lang="fr-FR" sz="1400" b="1" dirty="0">
                          <a:solidFill>
                            <a:srgbClr val="3EAD95"/>
                          </a:solidFill>
                        </a:rPr>
                        <a:t>58%</a:t>
                      </a:r>
                    </a:p>
                  </a:txBody>
                  <a:tcPr anchor="ctr">
                    <a:noFill/>
                  </a:tcPr>
                </a:tc>
                <a:extLst>
                  <a:ext uri="{0D108BD9-81ED-4DB2-BD59-A6C34878D82A}">
                    <a16:rowId xmlns:a16="http://schemas.microsoft.com/office/drawing/2014/main" val="1115218694"/>
                  </a:ext>
                </a:extLst>
              </a:tr>
              <a:tr h="1099240">
                <a:tc>
                  <a:txBody>
                    <a:bodyPr/>
                    <a:lstStyle/>
                    <a:p>
                      <a:pPr algn="ctr"/>
                      <a:r>
                        <a:rPr lang="fr-FR" sz="1400" b="1" dirty="0">
                          <a:solidFill>
                            <a:srgbClr val="3EAD95"/>
                          </a:solidFill>
                        </a:rPr>
                        <a:t>53%</a:t>
                      </a:r>
                      <a:endParaRPr lang="fr-FR" sz="1400" dirty="0">
                        <a:solidFill>
                          <a:srgbClr val="3EAD95"/>
                        </a:solidFill>
                      </a:endParaRPr>
                    </a:p>
                  </a:txBody>
                  <a:tcPr anchor="ctr">
                    <a:noFill/>
                  </a:tcPr>
                </a:tc>
                <a:extLst>
                  <a:ext uri="{0D108BD9-81ED-4DB2-BD59-A6C34878D82A}">
                    <a16:rowId xmlns:a16="http://schemas.microsoft.com/office/drawing/2014/main" val="211509700"/>
                  </a:ext>
                </a:extLst>
              </a:tr>
              <a:tr h="10992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3EAD95"/>
                          </a:solidFill>
                        </a:rPr>
                        <a:t>49%</a:t>
                      </a:r>
                      <a:endParaRPr lang="fr-FR" sz="1400" dirty="0">
                        <a:solidFill>
                          <a:srgbClr val="3EAD95"/>
                        </a:solidFill>
                      </a:endParaRPr>
                    </a:p>
                  </a:txBody>
                  <a:tcPr anchor="ctr">
                    <a:noFill/>
                  </a:tcPr>
                </a:tc>
                <a:extLst>
                  <a:ext uri="{0D108BD9-81ED-4DB2-BD59-A6C34878D82A}">
                    <a16:rowId xmlns:a16="http://schemas.microsoft.com/office/drawing/2014/main" val="3594075353"/>
                  </a:ext>
                </a:extLst>
              </a:tr>
            </a:tbl>
          </a:graphicData>
        </a:graphic>
      </p:graphicFrame>
      <p:sp>
        <p:nvSpPr>
          <p:cNvPr id="14" name="ZoneTexte 13">
            <a:extLst>
              <a:ext uri="{FF2B5EF4-FFF2-40B4-BE49-F238E27FC236}">
                <a16:creationId xmlns:a16="http://schemas.microsoft.com/office/drawing/2014/main" id="{2B485F8E-2FA5-4C22-858F-7AB6801DAD49}"/>
              </a:ext>
            </a:extLst>
          </p:cNvPr>
          <p:cNvSpPr txBox="1"/>
          <p:nvPr/>
        </p:nvSpPr>
        <p:spPr>
          <a:xfrm>
            <a:off x="6770668" y="1393950"/>
            <a:ext cx="1600767" cy="215444"/>
          </a:xfrm>
          <a:prstGeom prst="rect">
            <a:avLst/>
          </a:prstGeom>
          <a:noFill/>
        </p:spPr>
        <p:txBody>
          <a:bodyPr wrap="square" lIns="0" tIns="0" rIns="0" bIns="0" rtlCol="0">
            <a:spAutoFit/>
          </a:bodyPr>
          <a:lstStyle/>
          <a:p>
            <a:pPr algn="ctr"/>
            <a:r>
              <a:rPr lang="fr-FR" sz="1400" b="1" dirty="0">
                <a:solidFill>
                  <a:srgbClr val="3EAD95"/>
                </a:solidFill>
                <a:latin typeface="Arial" charset="0"/>
                <a:ea typeface="Arial" charset="0"/>
                <a:cs typeface="Arial" charset="0"/>
              </a:rPr>
              <a:t>A la hauteur</a:t>
            </a:r>
          </a:p>
        </p:txBody>
      </p:sp>
      <p:sp>
        <p:nvSpPr>
          <p:cNvPr id="17" name="ZoneTexte 16">
            <a:extLst>
              <a:ext uri="{FF2B5EF4-FFF2-40B4-BE49-F238E27FC236}">
                <a16:creationId xmlns:a16="http://schemas.microsoft.com/office/drawing/2014/main" id="{20A3818C-1EDB-400A-A488-73093B6A4BE2}"/>
              </a:ext>
            </a:extLst>
          </p:cNvPr>
          <p:cNvSpPr txBox="1"/>
          <p:nvPr/>
        </p:nvSpPr>
        <p:spPr>
          <a:xfrm>
            <a:off x="8651172" y="3071457"/>
            <a:ext cx="3226503" cy="246221"/>
          </a:xfrm>
          <a:prstGeom prst="rect">
            <a:avLst/>
          </a:prstGeom>
          <a:noFill/>
        </p:spPr>
        <p:txBody>
          <a:bodyPr wrap="square" rtlCol="0">
            <a:noAutofit/>
          </a:bodyPr>
          <a:lstStyle/>
          <a:p>
            <a:r>
              <a:rPr lang="fr-FR" sz="1200" b="1" dirty="0">
                <a:solidFill>
                  <a:schemeClr val="bg2">
                    <a:lumMod val="25000"/>
                  </a:schemeClr>
                </a:solidFill>
              </a:rPr>
              <a:t>« </a:t>
            </a:r>
            <a:r>
              <a:rPr lang="fr-FR" sz="1200" b="1" dirty="0">
                <a:solidFill>
                  <a:srgbClr val="58A291"/>
                </a:solidFill>
              </a:rPr>
              <a:t>Emmanuel Macron a été à la hauteur </a:t>
            </a:r>
            <a:r>
              <a:rPr lang="fr-FR" sz="1200" b="1" dirty="0">
                <a:solidFill>
                  <a:schemeClr val="bg2">
                    <a:lumMod val="25000"/>
                  </a:schemeClr>
                </a:solidFill>
              </a:rPr>
              <a:t>» par proximité politique :</a:t>
            </a:r>
          </a:p>
        </p:txBody>
      </p:sp>
      <p:sp>
        <p:nvSpPr>
          <p:cNvPr id="4" name="Flèche : droite 3">
            <a:extLst>
              <a:ext uri="{FF2B5EF4-FFF2-40B4-BE49-F238E27FC236}">
                <a16:creationId xmlns:a16="http://schemas.microsoft.com/office/drawing/2014/main" id="{48475E17-5C00-4784-9D6C-A16DB70A04C7}"/>
              </a:ext>
            </a:extLst>
          </p:cNvPr>
          <p:cNvSpPr/>
          <p:nvPr/>
        </p:nvSpPr>
        <p:spPr>
          <a:xfrm>
            <a:off x="8016409" y="3019485"/>
            <a:ext cx="584665" cy="565671"/>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8" name="Graphique 17">
            <a:extLst>
              <a:ext uri="{FF2B5EF4-FFF2-40B4-BE49-F238E27FC236}">
                <a16:creationId xmlns:a16="http://schemas.microsoft.com/office/drawing/2014/main" id="{CE8B55B0-1A1B-4310-92F9-A8E8C25C741A}"/>
              </a:ext>
            </a:extLst>
          </p:cNvPr>
          <p:cNvGraphicFramePr/>
          <p:nvPr/>
        </p:nvGraphicFramePr>
        <p:xfrm>
          <a:off x="8549572" y="3521273"/>
          <a:ext cx="3524250" cy="1965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197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p:txBody>
          <a:bodyPr>
            <a:noAutofit/>
          </a:bodyPr>
          <a:lstStyle/>
          <a:p>
            <a:r>
              <a:rPr lang="fr-FR" sz="2000" dirty="0"/>
              <a:t>Aucun des candidats à l’élection présidentielle testés dans l’enquête n’est jugé à la hauteur de la situation par plus d’un tiers des Français</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55</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Et estimez-vous que chacun des acteurs suivants a été ou n’a pas été à la hauteur des événements ? </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7" y="1196753"/>
            <a:ext cx="1979712" cy="246221"/>
          </a:xfrm>
          <a:prstGeom prst="rect">
            <a:avLst/>
          </a:prstGeom>
          <a:noFill/>
        </p:spPr>
        <p:txBody>
          <a:bodyPr wrap="square" rtlCol="0">
            <a:noAutofit/>
          </a:bodyPr>
          <a:lstStyle/>
          <a:p>
            <a:r>
              <a:rPr lang="fr-FR" sz="1000" dirty="0">
                <a:solidFill>
                  <a:schemeClr val="bg2">
                    <a:lumMod val="25000"/>
                  </a:schemeClr>
                </a:solidFill>
              </a:rPr>
              <a:t>- À tous, en % - </a:t>
            </a:r>
          </a:p>
        </p:txBody>
      </p:sp>
      <p:graphicFrame>
        <p:nvGraphicFramePr>
          <p:cNvPr id="8" name="Graphique 7">
            <a:extLst>
              <a:ext uri="{FF2B5EF4-FFF2-40B4-BE49-F238E27FC236}">
                <a16:creationId xmlns:a16="http://schemas.microsoft.com/office/drawing/2014/main" id="{3B8B44E7-2110-4B8A-AE08-ED15D6326FF9}"/>
              </a:ext>
            </a:extLst>
          </p:cNvPr>
          <p:cNvGraphicFramePr/>
          <p:nvPr/>
        </p:nvGraphicFramePr>
        <p:xfrm>
          <a:off x="762933" y="1577872"/>
          <a:ext cx="8078876" cy="510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au 5">
            <a:extLst>
              <a:ext uri="{FF2B5EF4-FFF2-40B4-BE49-F238E27FC236}">
                <a16:creationId xmlns:a16="http://schemas.microsoft.com/office/drawing/2014/main" id="{FFC3E925-A990-420A-8832-ED386E12C558}"/>
              </a:ext>
            </a:extLst>
          </p:cNvPr>
          <p:cNvGraphicFramePr>
            <a:graphicFrameLocks noGrp="1"/>
          </p:cNvGraphicFramePr>
          <p:nvPr/>
        </p:nvGraphicFramePr>
        <p:xfrm>
          <a:off x="9077549" y="1719022"/>
          <a:ext cx="892526" cy="4381972"/>
        </p:xfrm>
        <a:graphic>
          <a:graphicData uri="http://schemas.openxmlformats.org/drawingml/2006/table">
            <a:tbl>
              <a:tblPr firstRow="1" bandRow="1">
                <a:tableStyleId>{5C22544A-7EE6-4342-B048-85BDC9FD1C3A}</a:tableStyleId>
              </a:tblPr>
              <a:tblGrid>
                <a:gridCol w="892526">
                  <a:extLst>
                    <a:ext uri="{9D8B030D-6E8A-4147-A177-3AD203B41FA5}">
                      <a16:colId xmlns:a16="http://schemas.microsoft.com/office/drawing/2014/main" val="3161273150"/>
                    </a:ext>
                  </a:extLst>
                </a:gridCol>
              </a:tblGrid>
              <a:tr h="625996">
                <a:tc>
                  <a:txBody>
                    <a:bodyPr/>
                    <a:lstStyle/>
                    <a:p>
                      <a:pPr algn="ctr"/>
                      <a:r>
                        <a:rPr lang="fr-FR" sz="1400" b="1" dirty="0">
                          <a:solidFill>
                            <a:srgbClr val="3EAD95"/>
                          </a:solidFill>
                        </a:rPr>
                        <a:t>29%</a:t>
                      </a:r>
                      <a:endParaRPr lang="fr-FR" sz="1400" dirty="0">
                        <a:solidFill>
                          <a:srgbClr val="3EAD95"/>
                        </a:solidFill>
                      </a:endParaRPr>
                    </a:p>
                  </a:txBody>
                  <a:tcPr anchor="ctr">
                    <a:noFill/>
                  </a:tcPr>
                </a:tc>
                <a:extLst>
                  <a:ext uri="{0D108BD9-81ED-4DB2-BD59-A6C34878D82A}">
                    <a16:rowId xmlns:a16="http://schemas.microsoft.com/office/drawing/2014/main" val="2855724378"/>
                  </a:ext>
                </a:extLst>
              </a:tr>
              <a:tr h="625996">
                <a:tc>
                  <a:txBody>
                    <a:bodyPr/>
                    <a:lstStyle/>
                    <a:p>
                      <a:pPr algn="ctr"/>
                      <a:r>
                        <a:rPr lang="fr-FR" sz="1400" b="1" dirty="0">
                          <a:solidFill>
                            <a:srgbClr val="3EAD95"/>
                          </a:solidFill>
                        </a:rPr>
                        <a:t>28%</a:t>
                      </a:r>
                    </a:p>
                  </a:txBody>
                  <a:tcPr anchor="ctr">
                    <a:noFill/>
                  </a:tcPr>
                </a:tc>
                <a:extLst>
                  <a:ext uri="{0D108BD9-81ED-4DB2-BD59-A6C34878D82A}">
                    <a16:rowId xmlns:a16="http://schemas.microsoft.com/office/drawing/2014/main" val="1115218694"/>
                  </a:ext>
                </a:extLst>
              </a:tr>
              <a:tr h="625996">
                <a:tc>
                  <a:txBody>
                    <a:bodyPr/>
                    <a:lstStyle/>
                    <a:p>
                      <a:pPr algn="ctr"/>
                      <a:r>
                        <a:rPr lang="fr-FR" sz="1400" b="1" dirty="0">
                          <a:solidFill>
                            <a:srgbClr val="3EAD95"/>
                          </a:solidFill>
                        </a:rPr>
                        <a:t>27%</a:t>
                      </a:r>
                      <a:endParaRPr lang="fr-FR" sz="1400" dirty="0">
                        <a:solidFill>
                          <a:srgbClr val="3EAD95"/>
                        </a:solidFill>
                      </a:endParaRPr>
                    </a:p>
                  </a:txBody>
                  <a:tcPr anchor="ctr">
                    <a:noFill/>
                  </a:tcPr>
                </a:tc>
                <a:extLst>
                  <a:ext uri="{0D108BD9-81ED-4DB2-BD59-A6C34878D82A}">
                    <a16:rowId xmlns:a16="http://schemas.microsoft.com/office/drawing/2014/main" val="211509700"/>
                  </a:ext>
                </a:extLst>
              </a:tr>
              <a:tr h="6259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3EAD95"/>
                          </a:solidFill>
                        </a:rPr>
                        <a:t>26%</a:t>
                      </a:r>
                      <a:endParaRPr lang="fr-FR" sz="1400" dirty="0">
                        <a:solidFill>
                          <a:srgbClr val="3EAD95"/>
                        </a:solidFill>
                      </a:endParaRPr>
                    </a:p>
                  </a:txBody>
                  <a:tcPr anchor="ctr">
                    <a:noFill/>
                  </a:tcPr>
                </a:tc>
                <a:extLst>
                  <a:ext uri="{0D108BD9-81ED-4DB2-BD59-A6C34878D82A}">
                    <a16:rowId xmlns:a16="http://schemas.microsoft.com/office/drawing/2014/main" val="3594075353"/>
                  </a:ext>
                </a:extLst>
              </a:tr>
              <a:tr h="62599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3EAD95"/>
                          </a:solidFill>
                        </a:rPr>
                        <a:t>24%</a:t>
                      </a:r>
                      <a:endParaRPr lang="fr-FR" sz="1400" dirty="0">
                        <a:solidFill>
                          <a:srgbClr val="3EAD95"/>
                        </a:solidFill>
                      </a:endParaRPr>
                    </a:p>
                  </a:txBody>
                  <a:tcPr anchor="ctr">
                    <a:noFill/>
                  </a:tcPr>
                </a:tc>
                <a:extLst>
                  <a:ext uri="{0D108BD9-81ED-4DB2-BD59-A6C34878D82A}">
                    <a16:rowId xmlns:a16="http://schemas.microsoft.com/office/drawing/2014/main" val="867482946"/>
                  </a:ext>
                </a:extLst>
              </a:tr>
              <a:tr h="625996">
                <a:tc>
                  <a:txBody>
                    <a:bodyPr/>
                    <a:lstStyle/>
                    <a:p>
                      <a:pPr algn="ctr"/>
                      <a:r>
                        <a:rPr lang="fr-FR" sz="1400" b="1" dirty="0">
                          <a:solidFill>
                            <a:srgbClr val="3EAD95"/>
                          </a:solidFill>
                        </a:rPr>
                        <a:t>24%</a:t>
                      </a:r>
                      <a:endParaRPr lang="fr-FR" sz="1400" dirty="0">
                        <a:solidFill>
                          <a:srgbClr val="3EAD95"/>
                        </a:solidFill>
                      </a:endParaRPr>
                    </a:p>
                  </a:txBody>
                  <a:tcPr anchor="ctr">
                    <a:noFill/>
                  </a:tcPr>
                </a:tc>
                <a:extLst>
                  <a:ext uri="{0D108BD9-81ED-4DB2-BD59-A6C34878D82A}">
                    <a16:rowId xmlns:a16="http://schemas.microsoft.com/office/drawing/2014/main" val="2051132369"/>
                  </a:ext>
                </a:extLst>
              </a:tr>
              <a:tr h="625996">
                <a:tc>
                  <a:txBody>
                    <a:bodyPr/>
                    <a:lstStyle/>
                    <a:p>
                      <a:pPr algn="ctr"/>
                      <a:r>
                        <a:rPr lang="fr-FR" sz="1400" b="1" dirty="0">
                          <a:solidFill>
                            <a:srgbClr val="3EAD95"/>
                          </a:solidFill>
                        </a:rPr>
                        <a:t>21%</a:t>
                      </a:r>
                      <a:endParaRPr lang="fr-FR" sz="1400" dirty="0">
                        <a:solidFill>
                          <a:srgbClr val="3EAD95"/>
                        </a:solidFill>
                      </a:endParaRPr>
                    </a:p>
                  </a:txBody>
                  <a:tcPr anchor="ctr">
                    <a:noFill/>
                  </a:tcPr>
                </a:tc>
                <a:extLst>
                  <a:ext uri="{0D108BD9-81ED-4DB2-BD59-A6C34878D82A}">
                    <a16:rowId xmlns:a16="http://schemas.microsoft.com/office/drawing/2014/main" val="951158277"/>
                  </a:ext>
                </a:extLst>
              </a:tr>
            </a:tbl>
          </a:graphicData>
        </a:graphic>
      </p:graphicFrame>
      <p:sp>
        <p:nvSpPr>
          <p:cNvPr id="14" name="ZoneTexte 13">
            <a:extLst>
              <a:ext uri="{FF2B5EF4-FFF2-40B4-BE49-F238E27FC236}">
                <a16:creationId xmlns:a16="http://schemas.microsoft.com/office/drawing/2014/main" id="{2B485F8E-2FA5-4C22-858F-7AB6801DAD49}"/>
              </a:ext>
            </a:extLst>
          </p:cNvPr>
          <p:cNvSpPr txBox="1"/>
          <p:nvPr/>
        </p:nvSpPr>
        <p:spPr>
          <a:xfrm>
            <a:off x="8751868" y="1470150"/>
            <a:ext cx="1600767" cy="215444"/>
          </a:xfrm>
          <a:prstGeom prst="rect">
            <a:avLst/>
          </a:prstGeom>
          <a:noFill/>
        </p:spPr>
        <p:txBody>
          <a:bodyPr wrap="square" lIns="0" tIns="0" rIns="0" bIns="0" rtlCol="0">
            <a:spAutoFit/>
          </a:bodyPr>
          <a:lstStyle/>
          <a:p>
            <a:pPr algn="ctr"/>
            <a:r>
              <a:rPr lang="fr-FR" sz="1400" b="1" dirty="0">
                <a:solidFill>
                  <a:srgbClr val="3EAD95"/>
                </a:solidFill>
                <a:latin typeface="Arial" charset="0"/>
                <a:ea typeface="Arial" charset="0"/>
                <a:cs typeface="Arial" charset="0"/>
              </a:rPr>
              <a:t>A la hauteur</a:t>
            </a:r>
          </a:p>
        </p:txBody>
      </p:sp>
      <p:sp>
        <p:nvSpPr>
          <p:cNvPr id="15" name="ZoneTexte 14">
            <a:extLst>
              <a:ext uri="{FF2B5EF4-FFF2-40B4-BE49-F238E27FC236}">
                <a16:creationId xmlns:a16="http://schemas.microsoft.com/office/drawing/2014/main" id="{A9B838F6-3264-44EB-B809-2102A22C17A4}"/>
              </a:ext>
            </a:extLst>
          </p:cNvPr>
          <p:cNvSpPr txBox="1"/>
          <p:nvPr/>
        </p:nvSpPr>
        <p:spPr>
          <a:xfrm>
            <a:off x="10293654" y="3149814"/>
            <a:ext cx="1517345" cy="246221"/>
          </a:xfrm>
          <a:prstGeom prst="rect">
            <a:avLst/>
          </a:prstGeom>
          <a:noFill/>
        </p:spPr>
        <p:txBody>
          <a:bodyPr wrap="square" rtlCol="0">
            <a:noAutofit/>
          </a:bodyPr>
          <a:lstStyle/>
          <a:p>
            <a:r>
              <a:rPr lang="fr-FR" sz="1000" i="1" dirty="0">
                <a:solidFill>
                  <a:srgbClr val="58A291"/>
                </a:solidFill>
              </a:rPr>
              <a:t>Pami les électeurs de V. Pécresse : 56%</a:t>
            </a:r>
          </a:p>
        </p:txBody>
      </p:sp>
      <p:sp>
        <p:nvSpPr>
          <p:cNvPr id="17" name="ZoneTexte 16">
            <a:extLst>
              <a:ext uri="{FF2B5EF4-FFF2-40B4-BE49-F238E27FC236}">
                <a16:creationId xmlns:a16="http://schemas.microsoft.com/office/drawing/2014/main" id="{1197359C-330D-41BE-BC1E-907B791777A3}"/>
              </a:ext>
            </a:extLst>
          </p:cNvPr>
          <p:cNvSpPr txBox="1"/>
          <p:nvPr/>
        </p:nvSpPr>
        <p:spPr>
          <a:xfrm>
            <a:off x="10293654" y="2525247"/>
            <a:ext cx="1517345" cy="246221"/>
          </a:xfrm>
          <a:prstGeom prst="rect">
            <a:avLst/>
          </a:prstGeom>
          <a:noFill/>
        </p:spPr>
        <p:txBody>
          <a:bodyPr wrap="square" rtlCol="0">
            <a:noAutofit/>
          </a:bodyPr>
          <a:lstStyle/>
          <a:p>
            <a:r>
              <a:rPr lang="fr-FR" sz="1000" i="1" dirty="0">
                <a:solidFill>
                  <a:srgbClr val="58A291"/>
                </a:solidFill>
              </a:rPr>
              <a:t>Pami les électeurs de M. Le Pen : 61%</a:t>
            </a:r>
          </a:p>
        </p:txBody>
      </p:sp>
      <p:sp>
        <p:nvSpPr>
          <p:cNvPr id="18" name="ZoneTexte 17">
            <a:extLst>
              <a:ext uri="{FF2B5EF4-FFF2-40B4-BE49-F238E27FC236}">
                <a16:creationId xmlns:a16="http://schemas.microsoft.com/office/drawing/2014/main" id="{798CD896-144E-43EA-992E-55EBC697EBCD}"/>
              </a:ext>
            </a:extLst>
          </p:cNvPr>
          <p:cNvSpPr txBox="1"/>
          <p:nvPr/>
        </p:nvSpPr>
        <p:spPr>
          <a:xfrm>
            <a:off x="10293654" y="5576038"/>
            <a:ext cx="1517345" cy="246221"/>
          </a:xfrm>
          <a:prstGeom prst="rect">
            <a:avLst/>
          </a:prstGeom>
          <a:noFill/>
        </p:spPr>
        <p:txBody>
          <a:bodyPr wrap="square" rtlCol="0">
            <a:noAutofit/>
          </a:bodyPr>
          <a:lstStyle/>
          <a:p>
            <a:r>
              <a:rPr lang="fr-FR" sz="1000" i="1" dirty="0">
                <a:solidFill>
                  <a:srgbClr val="58A291"/>
                </a:solidFill>
              </a:rPr>
              <a:t>Pami les électeurs d’E. Zemmour : 62%</a:t>
            </a:r>
          </a:p>
        </p:txBody>
      </p:sp>
      <p:sp>
        <p:nvSpPr>
          <p:cNvPr id="19" name="ZoneTexte 18">
            <a:extLst>
              <a:ext uri="{FF2B5EF4-FFF2-40B4-BE49-F238E27FC236}">
                <a16:creationId xmlns:a16="http://schemas.microsoft.com/office/drawing/2014/main" id="{D0FF3050-FA3D-49E1-A1F5-9F153E62FB63}"/>
              </a:ext>
            </a:extLst>
          </p:cNvPr>
          <p:cNvSpPr txBox="1"/>
          <p:nvPr/>
        </p:nvSpPr>
        <p:spPr>
          <a:xfrm>
            <a:off x="10293653" y="1847850"/>
            <a:ext cx="1517345" cy="246221"/>
          </a:xfrm>
          <a:prstGeom prst="rect">
            <a:avLst/>
          </a:prstGeom>
          <a:noFill/>
        </p:spPr>
        <p:txBody>
          <a:bodyPr wrap="square" rtlCol="0">
            <a:noAutofit/>
          </a:bodyPr>
          <a:lstStyle/>
          <a:p>
            <a:r>
              <a:rPr lang="fr-FR" sz="1000" i="1" dirty="0">
                <a:solidFill>
                  <a:srgbClr val="58A291"/>
                </a:solidFill>
              </a:rPr>
              <a:t>Pami les électeurs de J.L. Mélenchon : 74%</a:t>
            </a:r>
          </a:p>
        </p:txBody>
      </p:sp>
      <p:sp>
        <p:nvSpPr>
          <p:cNvPr id="20" name="ZoneTexte 19">
            <a:extLst>
              <a:ext uri="{FF2B5EF4-FFF2-40B4-BE49-F238E27FC236}">
                <a16:creationId xmlns:a16="http://schemas.microsoft.com/office/drawing/2014/main" id="{6C8A8E14-F1D1-4397-BEBE-9574FEE819FF}"/>
              </a:ext>
            </a:extLst>
          </p:cNvPr>
          <p:cNvSpPr txBox="1"/>
          <p:nvPr/>
        </p:nvSpPr>
        <p:spPr>
          <a:xfrm>
            <a:off x="10293654" y="3779902"/>
            <a:ext cx="1517345" cy="246221"/>
          </a:xfrm>
          <a:prstGeom prst="rect">
            <a:avLst/>
          </a:prstGeom>
          <a:noFill/>
        </p:spPr>
        <p:txBody>
          <a:bodyPr wrap="square" rtlCol="0">
            <a:noAutofit/>
          </a:bodyPr>
          <a:lstStyle/>
          <a:p>
            <a:r>
              <a:rPr lang="fr-FR" sz="1000" i="1" dirty="0">
                <a:solidFill>
                  <a:srgbClr val="58A291"/>
                </a:solidFill>
              </a:rPr>
              <a:t>Pami les électeurs de Y. Jadot : 74%</a:t>
            </a:r>
          </a:p>
        </p:txBody>
      </p:sp>
      <p:sp>
        <p:nvSpPr>
          <p:cNvPr id="21" name="ZoneTexte 20">
            <a:extLst>
              <a:ext uri="{FF2B5EF4-FFF2-40B4-BE49-F238E27FC236}">
                <a16:creationId xmlns:a16="http://schemas.microsoft.com/office/drawing/2014/main" id="{0B9D98C6-F012-4737-B1D1-8206E9D692D6}"/>
              </a:ext>
            </a:extLst>
          </p:cNvPr>
          <p:cNvSpPr txBox="1"/>
          <p:nvPr/>
        </p:nvSpPr>
        <p:spPr>
          <a:xfrm>
            <a:off x="9454600" y="6180055"/>
            <a:ext cx="1517345" cy="246221"/>
          </a:xfrm>
          <a:prstGeom prst="rect">
            <a:avLst/>
          </a:prstGeom>
          <a:noFill/>
        </p:spPr>
        <p:txBody>
          <a:bodyPr wrap="square" rtlCol="0">
            <a:noAutofit/>
          </a:bodyPr>
          <a:lstStyle/>
          <a:p>
            <a:r>
              <a:rPr lang="fr-FR" sz="1000" i="1" dirty="0">
                <a:solidFill>
                  <a:srgbClr val="58A291"/>
                </a:solidFill>
              </a:rPr>
              <a:t>NB : 93% des électeurs d’E. Macron estiment qu’il a été à la hauteur</a:t>
            </a:r>
          </a:p>
        </p:txBody>
      </p:sp>
    </p:spTree>
    <p:extLst>
      <p:ext uri="{BB962C8B-B14F-4D97-AF65-F5344CB8AC3E}">
        <p14:creationId xmlns:p14="http://schemas.microsoft.com/office/powerpoint/2010/main" val="2477870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565CDCB-F8CF-4AF9-80EA-2AF36A86A546}"/>
              </a:ext>
            </a:extLst>
          </p:cNvPr>
          <p:cNvSpPr>
            <a:spLocks noGrp="1"/>
          </p:cNvSpPr>
          <p:nvPr>
            <p:ph type="body" sz="quarter" idx="18"/>
          </p:nvPr>
        </p:nvSpPr>
        <p:spPr/>
        <p:txBody>
          <a:bodyPr>
            <a:noAutofit/>
          </a:bodyPr>
          <a:lstStyle/>
          <a:p>
            <a:r>
              <a:rPr lang="fr-FR" sz="2000" dirty="0"/>
              <a:t>Les deux tiers des Français estiment que la situation internationale actuelle jouera un rôle dans leur choix de vote à l’élection présidentielle</a:t>
            </a:r>
          </a:p>
        </p:txBody>
      </p:sp>
      <p:sp>
        <p:nvSpPr>
          <p:cNvPr id="2" name="Espace réservé du numéro de diapositive 1">
            <a:extLst>
              <a:ext uri="{FF2B5EF4-FFF2-40B4-BE49-F238E27FC236}">
                <a16:creationId xmlns:a16="http://schemas.microsoft.com/office/drawing/2014/main" id="{D1ABB49E-E096-40A3-AD72-ABB8A014C5FF}"/>
              </a:ext>
            </a:extLst>
          </p:cNvPr>
          <p:cNvSpPr>
            <a:spLocks noGrp="1"/>
          </p:cNvSpPr>
          <p:nvPr>
            <p:ph type="sldNum" sz="quarter" idx="4"/>
          </p:nvPr>
        </p:nvSpPr>
        <p:spPr/>
        <p:txBody>
          <a:bodyPr/>
          <a:lstStyle/>
          <a:p>
            <a:fld id="{8B466926-FFCF-D849-BE20-83CC7D4E4416}" type="slidenum">
              <a:rPr lang="en-US" smtClean="0"/>
              <a:pPr/>
              <a:t>56</a:t>
            </a:fld>
            <a:endParaRPr lang="en-US" dirty="0"/>
          </a:p>
        </p:txBody>
      </p:sp>
      <p:sp>
        <p:nvSpPr>
          <p:cNvPr id="11" name="Rounded Rectangle 17">
            <a:extLst>
              <a:ext uri="{FF2B5EF4-FFF2-40B4-BE49-F238E27FC236}">
                <a16:creationId xmlns:a16="http://schemas.microsoft.com/office/drawing/2014/main" id="{56582A90-9460-438D-BC9E-8AF3A0DC7326}"/>
              </a:ext>
            </a:extLst>
          </p:cNvPr>
          <p:cNvSpPr/>
          <p:nvPr/>
        </p:nvSpPr>
        <p:spPr>
          <a:xfrm>
            <a:off x="-4016" y="836712"/>
            <a:ext cx="12196015"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Le thème de la guerre entre la Russie et l’Ukraine jouera-t-il un rôle important ou pas important dans votre vote à l’élection présidentielle ?</a:t>
            </a:r>
          </a:p>
        </p:txBody>
      </p:sp>
      <p:graphicFrame>
        <p:nvGraphicFramePr>
          <p:cNvPr id="8" name="Graphique 7">
            <a:extLst>
              <a:ext uri="{FF2B5EF4-FFF2-40B4-BE49-F238E27FC236}">
                <a16:creationId xmlns:a16="http://schemas.microsoft.com/office/drawing/2014/main" id="{309BF191-09A9-4098-98D6-5B0D3FBB270B}"/>
              </a:ext>
            </a:extLst>
          </p:cNvPr>
          <p:cNvGraphicFramePr/>
          <p:nvPr/>
        </p:nvGraphicFramePr>
        <p:xfrm>
          <a:off x="1518048" y="1515879"/>
          <a:ext cx="7899816" cy="494455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FB048AC6-7B70-41BB-A1A2-5B82DBBF7728}"/>
              </a:ext>
            </a:extLst>
          </p:cNvPr>
          <p:cNvSpPr/>
          <p:nvPr/>
        </p:nvSpPr>
        <p:spPr>
          <a:xfrm>
            <a:off x="5898522" y="1606813"/>
            <a:ext cx="3519341"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3EAD95"/>
                </a:solidFill>
              </a:rPr>
              <a:t>Un rôle important : 65%</a:t>
            </a:r>
          </a:p>
        </p:txBody>
      </p:sp>
      <p:sp>
        <p:nvSpPr>
          <p:cNvPr id="13" name="Rectangle 12">
            <a:extLst>
              <a:ext uri="{FF2B5EF4-FFF2-40B4-BE49-F238E27FC236}">
                <a16:creationId xmlns:a16="http://schemas.microsoft.com/office/drawing/2014/main" id="{10E18EB0-0431-4AD9-AD02-DF3E029C3AB1}"/>
              </a:ext>
            </a:extLst>
          </p:cNvPr>
          <p:cNvSpPr/>
          <p:nvPr/>
        </p:nvSpPr>
        <p:spPr>
          <a:xfrm>
            <a:off x="967666" y="4034364"/>
            <a:ext cx="2232248" cy="86409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D64449"/>
                </a:solidFill>
              </a:rPr>
              <a:t>Un rôle pas important : 35%</a:t>
            </a:r>
          </a:p>
        </p:txBody>
      </p:sp>
      <p:sp>
        <p:nvSpPr>
          <p:cNvPr id="16" name="ZoneTexte 15">
            <a:extLst>
              <a:ext uri="{FF2B5EF4-FFF2-40B4-BE49-F238E27FC236}">
                <a16:creationId xmlns:a16="http://schemas.microsoft.com/office/drawing/2014/main" id="{75B92173-7513-4035-A13F-A5332A551437}"/>
              </a:ext>
            </a:extLst>
          </p:cNvPr>
          <p:cNvSpPr txBox="1"/>
          <p:nvPr/>
        </p:nvSpPr>
        <p:spPr>
          <a:xfrm>
            <a:off x="-4008" y="1196753"/>
            <a:ext cx="3648907" cy="246221"/>
          </a:xfrm>
          <a:prstGeom prst="rect">
            <a:avLst/>
          </a:prstGeom>
          <a:noFill/>
        </p:spPr>
        <p:txBody>
          <a:bodyPr wrap="square" rtlCol="0">
            <a:noAutofit/>
          </a:bodyPr>
          <a:lstStyle/>
          <a:p>
            <a:r>
              <a:rPr lang="fr-FR" sz="1000" dirty="0">
                <a:solidFill>
                  <a:schemeClr val="bg2">
                    <a:lumMod val="25000"/>
                  </a:schemeClr>
                </a:solidFill>
              </a:rPr>
              <a:t>- Aux </a:t>
            </a:r>
            <a:r>
              <a:rPr lang="fr-FR" sz="1000" b="1" dirty="0">
                <a:solidFill>
                  <a:schemeClr val="bg2">
                    <a:lumMod val="25000"/>
                  </a:schemeClr>
                </a:solidFill>
              </a:rPr>
              <a:t>inscrits sur les listes électorales</a:t>
            </a:r>
            <a:r>
              <a:rPr lang="fr-FR" sz="1000" dirty="0">
                <a:solidFill>
                  <a:schemeClr val="bg2">
                    <a:lumMod val="25000"/>
                  </a:schemeClr>
                </a:solidFill>
              </a:rPr>
              <a:t>, en % - </a:t>
            </a:r>
          </a:p>
        </p:txBody>
      </p:sp>
      <p:graphicFrame>
        <p:nvGraphicFramePr>
          <p:cNvPr id="10" name="Graphique 9">
            <a:extLst>
              <a:ext uri="{FF2B5EF4-FFF2-40B4-BE49-F238E27FC236}">
                <a16:creationId xmlns:a16="http://schemas.microsoft.com/office/drawing/2014/main" id="{38021AEF-27BA-4BAF-B914-2AC48442D268}"/>
              </a:ext>
            </a:extLst>
          </p:cNvPr>
          <p:cNvGraphicFramePr/>
          <p:nvPr/>
        </p:nvGraphicFramePr>
        <p:xfrm>
          <a:off x="7802865" y="2591649"/>
          <a:ext cx="4015967" cy="2186772"/>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1D4D25AD-86E4-461E-A015-B11E45D79293}"/>
              </a:ext>
            </a:extLst>
          </p:cNvPr>
          <p:cNvSpPr txBox="1"/>
          <p:nvPr/>
        </p:nvSpPr>
        <p:spPr>
          <a:xfrm>
            <a:off x="7396991" y="2345428"/>
            <a:ext cx="3648907" cy="246221"/>
          </a:xfrm>
          <a:prstGeom prst="rect">
            <a:avLst/>
          </a:prstGeom>
          <a:noFill/>
        </p:spPr>
        <p:txBody>
          <a:bodyPr wrap="square" rtlCol="0">
            <a:noAutofit/>
          </a:bodyPr>
          <a:lstStyle/>
          <a:p>
            <a:r>
              <a:rPr lang="fr-FR" sz="1100" b="1" dirty="0">
                <a:solidFill>
                  <a:schemeClr val="bg2">
                    <a:lumMod val="25000"/>
                  </a:schemeClr>
                </a:solidFill>
              </a:rPr>
              <a:t>Par électorats à l’élection présidentielle :</a:t>
            </a:r>
          </a:p>
        </p:txBody>
      </p:sp>
    </p:spTree>
    <p:extLst>
      <p:ext uri="{BB962C8B-B14F-4D97-AF65-F5344CB8AC3E}">
        <p14:creationId xmlns:p14="http://schemas.microsoft.com/office/powerpoint/2010/main" val="3807192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99FE84A-DC0E-4CD7-9861-BB4D874C4469}"/>
              </a:ext>
            </a:extLst>
          </p:cNvPr>
          <p:cNvSpPr>
            <a:spLocks noGrp="1"/>
          </p:cNvSpPr>
          <p:nvPr>
            <p:ph type="body" sz="quarter" idx="19"/>
          </p:nvPr>
        </p:nvSpPr>
        <p:spPr>
          <a:xfrm>
            <a:off x="462996" y="1419501"/>
            <a:ext cx="4642404" cy="305710"/>
          </a:xfrm>
        </p:spPr>
        <p:txBody>
          <a:bodyPr>
            <a:normAutofit/>
          </a:bodyPr>
          <a:lstStyle/>
          <a:p>
            <a:pPr marL="0" indent="0">
              <a:buNone/>
            </a:pPr>
            <a:r>
              <a:rPr lang="fr-FR" sz="1200" i="1" dirty="0"/>
              <a:t>Aux inscrits sur les listes électorales, en % de votes exprimés</a:t>
            </a:r>
          </a:p>
        </p:txBody>
      </p:sp>
      <p:sp>
        <p:nvSpPr>
          <p:cNvPr id="4" name="Espace réservé du texte 3">
            <a:extLst>
              <a:ext uri="{FF2B5EF4-FFF2-40B4-BE49-F238E27FC236}">
                <a16:creationId xmlns:a16="http://schemas.microsoft.com/office/drawing/2014/main" id="{46022494-E9A7-4A85-9E2A-34DD572E5226}"/>
              </a:ext>
            </a:extLst>
          </p:cNvPr>
          <p:cNvSpPr>
            <a:spLocks noGrp="1"/>
          </p:cNvSpPr>
          <p:nvPr>
            <p:ph type="body" sz="quarter" idx="18"/>
          </p:nvPr>
        </p:nvSpPr>
        <p:spPr>
          <a:xfrm>
            <a:off x="462993" y="351451"/>
            <a:ext cx="9931073" cy="663057"/>
          </a:xfrm>
        </p:spPr>
        <p:txBody>
          <a:bodyPr anchor="ctr">
            <a:normAutofit/>
          </a:bodyPr>
          <a:lstStyle/>
          <a:p>
            <a:pPr eaLnBrk="0" hangingPunct="0">
              <a:defRPr/>
            </a:pPr>
            <a:r>
              <a:rPr lang="fr-FR" sz="1800" kern="0" dirty="0">
                <a:ea typeface="MS PGothic" pitchFamily="34" charset="-128"/>
                <a:cs typeface="MS PGothic"/>
              </a:rPr>
              <a:t>Intentions de vote pour le 1</a:t>
            </a:r>
            <a:r>
              <a:rPr lang="fr-FR" sz="1800" kern="0" baseline="30000" dirty="0">
                <a:ea typeface="MS PGothic" pitchFamily="34" charset="-128"/>
                <a:cs typeface="MS PGothic"/>
              </a:rPr>
              <a:t>er</a:t>
            </a:r>
            <a:r>
              <a:rPr lang="fr-FR" sz="1800" kern="0" dirty="0">
                <a:ea typeface="MS PGothic" pitchFamily="34" charset="-128"/>
                <a:cs typeface="MS PGothic"/>
              </a:rPr>
              <a:t> tour de l’élection présidentielle 2022 – Evolutions</a:t>
            </a:r>
          </a:p>
        </p:txBody>
      </p:sp>
      <p:sp>
        <p:nvSpPr>
          <p:cNvPr id="6" name="Espace réservé du texte 5">
            <a:extLst>
              <a:ext uri="{FF2B5EF4-FFF2-40B4-BE49-F238E27FC236}">
                <a16:creationId xmlns:a16="http://schemas.microsoft.com/office/drawing/2014/main" id="{B0EC0CED-1C0A-4AB1-A076-47F4E8823892}"/>
              </a:ext>
            </a:extLst>
          </p:cNvPr>
          <p:cNvSpPr>
            <a:spLocks noGrp="1"/>
          </p:cNvSpPr>
          <p:nvPr>
            <p:ph type="body" sz="quarter" idx="21"/>
          </p:nvPr>
        </p:nvSpPr>
        <p:spPr>
          <a:xfrm>
            <a:off x="448447" y="1048704"/>
            <a:ext cx="11267187" cy="305709"/>
          </a:xfrm>
          <a:solidFill>
            <a:srgbClr val="3EAD95"/>
          </a:solidFill>
        </p:spPr>
        <p:txBody>
          <a:bodyPr vert="horz" lIns="91440" tIns="91440" rIns="91440" bIns="91440" rtlCol="0" anchor="ctr" anchorCtr="0">
            <a:noAutofit/>
          </a:bodyPr>
          <a:lstStyle/>
          <a:p>
            <a:pPr eaLnBrk="0" hangingPunct="0"/>
            <a:r>
              <a:rPr lang="fr-FR" sz="1200" kern="0" dirty="0">
                <a:ea typeface="MS PGothic" pitchFamily="34" charset="-128"/>
              </a:rPr>
              <a:t>Intentions de vote pour le 1</a:t>
            </a:r>
            <a:r>
              <a:rPr lang="fr-FR" sz="1200" kern="0" baseline="30000" dirty="0">
                <a:ea typeface="MS PGothic" pitchFamily="34" charset="-128"/>
              </a:rPr>
              <a:t>er</a:t>
            </a:r>
            <a:r>
              <a:rPr lang="fr-FR" sz="1200" kern="0" dirty="0">
                <a:ea typeface="MS PGothic" pitchFamily="34" charset="-128"/>
              </a:rPr>
              <a:t> tour de l’élection présidentielle 2022 </a:t>
            </a:r>
          </a:p>
        </p:txBody>
      </p:sp>
      <p:graphicFrame>
        <p:nvGraphicFramePr>
          <p:cNvPr id="11" name="Graphique 10">
            <a:extLst>
              <a:ext uri="{FF2B5EF4-FFF2-40B4-BE49-F238E27FC236}">
                <a16:creationId xmlns:a16="http://schemas.microsoft.com/office/drawing/2014/main" id="{5A99D78F-FE1A-4EE7-98FF-114EACB92652}"/>
              </a:ext>
            </a:extLst>
          </p:cNvPr>
          <p:cNvGraphicFramePr/>
          <p:nvPr/>
        </p:nvGraphicFramePr>
        <p:xfrm>
          <a:off x="448447" y="1468695"/>
          <a:ext cx="11479731" cy="5037854"/>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98816E82-4CC3-44C4-90FF-26E81B0AA475}"/>
              </a:ext>
            </a:extLst>
          </p:cNvPr>
          <p:cNvSpPr txBox="1"/>
          <p:nvPr/>
        </p:nvSpPr>
        <p:spPr>
          <a:xfrm>
            <a:off x="6900814" y="1780042"/>
            <a:ext cx="2359620" cy="184666"/>
          </a:xfrm>
          <a:prstGeom prst="rect">
            <a:avLst/>
          </a:prstGeom>
          <a:noFill/>
        </p:spPr>
        <p:txBody>
          <a:bodyPr wrap="none" lIns="0" tIns="0" rIns="0" bIns="0" rtlCol="0">
            <a:spAutoFit/>
          </a:bodyPr>
          <a:lstStyle/>
          <a:p>
            <a:r>
              <a:rPr lang="fr-FR" sz="1200" i="1" dirty="0">
                <a:solidFill>
                  <a:schemeClr val="bg2">
                    <a:lumMod val="10000"/>
                  </a:schemeClr>
                </a:solidFill>
                <a:latin typeface="Arial" charset="0"/>
                <a:ea typeface="Arial" charset="0"/>
                <a:cs typeface="Arial" charset="0"/>
              </a:rPr>
              <a:t>Invasion de l’Ukraine par la Russie</a:t>
            </a:r>
          </a:p>
        </p:txBody>
      </p:sp>
      <p:cxnSp>
        <p:nvCxnSpPr>
          <p:cNvPr id="12" name="Connecteur droit 11">
            <a:extLst>
              <a:ext uri="{FF2B5EF4-FFF2-40B4-BE49-F238E27FC236}">
                <a16:creationId xmlns:a16="http://schemas.microsoft.com/office/drawing/2014/main" id="{B63268B1-AD7E-4DE5-AEB5-A28F14C3AA2B}"/>
              </a:ext>
            </a:extLst>
          </p:cNvPr>
          <p:cNvCxnSpPr>
            <a:cxnSpLocks/>
          </p:cNvCxnSpPr>
          <p:nvPr/>
        </p:nvCxnSpPr>
        <p:spPr>
          <a:xfrm>
            <a:off x="9113599" y="2029104"/>
            <a:ext cx="0" cy="3600000"/>
          </a:xfrm>
          <a:prstGeom prst="line">
            <a:avLst/>
          </a:prstGeom>
          <a:ln w="12700">
            <a:solidFill>
              <a:srgbClr val="3B3838"/>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texte 4">
            <a:extLst>
              <a:ext uri="{FF2B5EF4-FFF2-40B4-BE49-F238E27FC236}">
                <a16:creationId xmlns:a16="http://schemas.microsoft.com/office/drawing/2014/main" id="{CA5EF2A1-436C-45DA-AEFF-852A0EC424D0}"/>
              </a:ext>
            </a:extLst>
          </p:cNvPr>
          <p:cNvSpPr txBox="1">
            <a:spLocks/>
          </p:cNvSpPr>
          <p:nvPr/>
        </p:nvSpPr>
        <p:spPr>
          <a:xfrm>
            <a:off x="3244296" y="6080423"/>
            <a:ext cx="650068" cy="237170"/>
          </a:xfrm>
          <a:prstGeom prst="rect">
            <a:avLst/>
          </a:prstGeom>
        </p:spPr>
        <p:txBody>
          <a:bodyPr vert="horz" lIns="0" tIns="0" rIns="0" bIns="0" rtlCol="0" anchor="ctr">
            <a:norm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900" dirty="0">
                <a:solidFill>
                  <a:srgbClr val="1E1C1C"/>
                </a:solidFill>
              </a:rPr>
              <a:t>2021</a:t>
            </a:r>
          </a:p>
        </p:txBody>
      </p:sp>
      <p:sp>
        <p:nvSpPr>
          <p:cNvPr id="9" name="Espace réservé du texte 4">
            <a:extLst>
              <a:ext uri="{FF2B5EF4-FFF2-40B4-BE49-F238E27FC236}">
                <a16:creationId xmlns:a16="http://schemas.microsoft.com/office/drawing/2014/main" id="{7BBC5FBF-0E16-4997-8F09-302FC79229D2}"/>
              </a:ext>
            </a:extLst>
          </p:cNvPr>
          <p:cNvSpPr txBox="1">
            <a:spLocks/>
          </p:cNvSpPr>
          <p:nvPr/>
        </p:nvSpPr>
        <p:spPr>
          <a:xfrm>
            <a:off x="8092799" y="6080423"/>
            <a:ext cx="650068" cy="237170"/>
          </a:xfrm>
          <a:prstGeom prst="rect">
            <a:avLst/>
          </a:prstGeom>
        </p:spPr>
        <p:txBody>
          <a:bodyPr vert="horz" lIns="0" tIns="0" rIns="0" bIns="0" rtlCol="0" anchor="ctr">
            <a:norm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900" dirty="0">
                <a:solidFill>
                  <a:srgbClr val="1E1C1C"/>
                </a:solidFill>
              </a:rPr>
              <a:t>2022</a:t>
            </a:r>
          </a:p>
        </p:txBody>
      </p:sp>
    </p:spTree>
    <p:extLst>
      <p:ext uri="{BB962C8B-B14F-4D97-AF65-F5344CB8AC3E}">
        <p14:creationId xmlns:p14="http://schemas.microsoft.com/office/powerpoint/2010/main" val="3017419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99FE84A-DC0E-4CD7-9861-BB4D874C4469}"/>
              </a:ext>
            </a:extLst>
          </p:cNvPr>
          <p:cNvSpPr>
            <a:spLocks noGrp="1"/>
          </p:cNvSpPr>
          <p:nvPr>
            <p:ph type="body" sz="quarter" idx="19"/>
          </p:nvPr>
        </p:nvSpPr>
        <p:spPr>
          <a:xfrm>
            <a:off x="462996" y="1419501"/>
            <a:ext cx="4642404" cy="305710"/>
          </a:xfrm>
        </p:spPr>
        <p:txBody>
          <a:bodyPr>
            <a:normAutofit/>
          </a:bodyPr>
          <a:lstStyle/>
          <a:p>
            <a:pPr marL="0" indent="0">
              <a:buNone/>
            </a:pPr>
            <a:r>
              <a:rPr lang="fr-FR" sz="1200" i="1" dirty="0"/>
              <a:t>Aux inscrits sur les listes électorales, en % de votes exprimés</a:t>
            </a:r>
          </a:p>
        </p:txBody>
      </p:sp>
      <p:sp>
        <p:nvSpPr>
          <p:cNvPr id="4" name="Espace réservé du texte 3">
            <a:extLst>
              <a:ext uri="{FF2B5EF4-FFF2-40B4-BE49-F238E27FC236}">
                <a16:creationId xmlns:a16="http://schemas.microsoft.com/office/drawing/2014/main" id="{46022494-E9A7-4A85-9E2A-34DD572E5226}"/>
              </a:ext>
            </a:extLst>
          </p:cNvPr>
          <p:cNvSpPr>
            <a:spLocks noGrp="1"/>
          </p:cNvSpPr>
          <p:nvPr>
            <p:ph type="body" sz="quarter" idx="18"/>
          </p:nvPr>
        </p:nvSpPr>
        <p:spPr>
          <a:xfrm>
            <a:off x="462994" y="351451"/>
            <a:ext cx="9815326" cy="663057"/>
          </a:xfrm>
        </p:spPr>
        <p:txBody>
          <a:bodyPr>
            <a:normAutofit/>
          </a:bodyPr>
          <a:lstStyle/>
          <a:p>
            <a:pPr eaLnBrk="0" hangingPunct="0">
              <a:defRPr/>
            </a:pPr>
            <a:r>
              <a:rPr lang="fr-FR" sz="1800" kern="0" dirty="0">
                <a:ea typeface="MS PGothic" pitchFamily="34" charset="-128"/>
                <a:cs typeface="MS PGothic"/>
              </a:rPr>
              <a:t>Intentions de vote pour le 1</a:t>
            </a:r>
            <a:r>
              <a:rPr lang="fr-FR" sz="1800" kern="0" baseline="30000" dirty="0">
                <a:ea typeface="MS PGothic" pitchFamily="34" charset="-128"/>
                <a:cs typeface="MS PGothic"/>
              </a:rPr>
              <a:t>er</a:t>
            </a:r>
            <a:r>
              <a:rPr lang="fr-FR" sz="1800" kern="0" dirty="0">
                <a:ea typeface="MS PGothic" pitchFamily="34" charset="-128"/>
                <a:cs typeface="MS PGothic"/>
              </a:rPr>
              <a:t> tour de l’élection présidentielle 2022 selon le vote au 1</a:t>
            </a:r>
            <a:r>
              <a:rPr lang="fr-FR" sz="1800" kern="0" baseline="30000" dirty="0">
                <a:ea typeface="MS PGothic" pitchFamily="34" charset="-128"/>
                <a:cs typeface="MS PGothic"/>
              </a:rPr>
              <a:t>er</a:t>
            </a:r>
            <a:r>
              <a:rPr lang="fr-FR" sz="1800" kern="0" dirty="0">
                <a:ea typeface="MS PGothic" pitchFamily="34" charset="-128"/>
                <a:cs typeface="MS PGothic"/>
              </a:rPr>
              <a:t> tour de l’élection présidentielle 2017</a:t>
            </a:r>
          </a:p>
          <a:p>
            <a:pPr eaLnBrk="0" hangingPunct="0">
              <a:defRPr/>
            </a:pPr>
            <a:endParaRPr lang="fr-FR" sz="1800" kern="0" dirty="0">
              <a:ea typeface="MS PGothic" pitchFamily="34" charset="-128"/>
            </a:endParaRPr>
          </a:p>
        </p:txBody>
      </p:sp>
      <p:sp>
        <p:nvSpPr>
          <p:cNvPr id="6" name="Espace réservé du texte 5">
            <a:extLst>
              <a:ext uri="{FF2B5EF4-FFF2-40B4-BE49-F238E27FC236}">
                <a16:creationId xmlns:a16="http://schemas.microsoft.com/office/drawing/2014/main" id="{B0EC0CED-1C0A-4AB1-A076-47F4E8823892}"/>
              </a:ext>
            </a:extLst>
          </p:cNvPr>
          <p:cNvSpPr>
            <a:spLocks noGrp="1"/>
          </p:cNvSpPr>
          <p:nvPr>
            <p:ph type="body" sz="quarter" idx="21"/>
          </p:nvPr>
        </p:nvSpPr>
        <p:spPr>
          <a:xfrm>
            <a:off x="448447" y="1048704"/>
            <a:ext cx="11267187" cy="305709"/>
          </a:xfrm>
          <a:solidFill>
            <a:srgbClr val="3EAD95"/>
          </a:solidFill>
        </p:spPr>
        <p:txBody>
          <a:bodyPr vert="horz" lIns="91440" tIns="91440" rIns="91440" bIns="91440" rtlCol="0" anchor="ctr" anchorCtr="0">
            <a:noAutofit/>
          </a:bodyPr>
          <a:lstStyle/>
          <a:p>
            <a:pPr eaLnBrk="0" hangingPunct="0"/>
            <a:r>
              <a:rPr lang="fr-FR" sz="1200" kern="0" dirty="0">
                <a:ea typeface="MS PGothic" pitchFamily="34" charset="-128"/>
              </a:rPr>
              <a:t>Intentions de vote pour le 1</a:t>
            </a:r>
            <a:r>
              <a:rPr lang="fr-FR" sz="1200" kern="0" baseline="30000" dirty="0">
                <a:ea typeface="MS PGothic" pitchFamily="34" charset="-128"/>
              </a:rPr>
              <a:t>er</a:t>
            </a:r>
            <a:r>
              <a:rPr lang="fr-FR" sz="1200" kern="0" dirty="0">
                <a:ea typeface="MS PGothic" pitchFamily="34" charset="-128"/>
              </a:rPr>
              <a:t> tour de l’élection présidentielle 2022 </a:t>
            </a:r>
          </a:p>
        </p:txBody>
      </p:sp>
      <p:sp>
        <p:nvSpPr>
          <p:cNvPr id="3" name="Espace réservé du numéro de diapositive 2">
            <a:extLst>
              <a:ext uri="{FF2B5EF4-FFF2-40B4-BE49-F238E27FC236}">
                <a16:creationId xmlns:a16="http://schemas.microsoft.com/office/drawing/2014/main" id="{E16624AF-3905-41F7-95D1-B6E006762DC9}"/>
              </a:ext>
            </a:extLst>
          </p:cNvPr>
          <p:cNvSpPr>
            <a:spLocks noGrp="1"/>
          </p:cNvSpPr>
          <p:nvPr>
            <p:ph type="sldNum" sz="quarter" idx="4"/>
          </p:nvPr>
        </p:nvSpPr>
        <p:spPr/>
        <p:txBody>
          <a:bodyPr/>
          <a:lstStyle/>
          <a:p>
            <a:fld id="{8B466926-FFCF-D849-BE20-83CC7D4E4416}" type="slidenum">
              <a:rPr lang="en-US" smtClean="0"/>
              <a:pPr/>
              <a:t>58</a:t>
            </a:fld>
            <a:endParaRPr lang="en-US" dirty="0"/>
          </a:p>
        </p:txBody>
      </p:sp>
      <p:sp>
        <p:nvSpPr>
          <p:cNvPr id="9" name="Rectangle 8">
            <a:extLst>
              <a:ext uri="{FF2B5EF4-FFF2-40B4-BE49-F238E27FC236}">
                <a16:creationId xmlns:a16="http://schemas.microsoft.com/office/drawing/2014/main" id="{B8E71888-4E46-4C78-B277-2017721FA934}"/>
              </a:ext>
            </a:extLst>
          </p:cNvPr>
          <p:cNvSpPr/>
          <p:nvPr/>
        </p:nvSpPr>
        <p:spPr>
          <a:xfrm>
            <a:off x="3060192" y="6275716"/>
            <a:ext cx="8655442" cy="461665"/>
          </a:xfrm>
          <a:prstGeom prst="rect">
            <a:avLst/>
          </a:prstGeom>
        </p:spPr>
        <p:txBody>
          <a:bodyPr wrap="square">
            <a:spAutoFit/>
          </a:bodyPr>
          <a:lstStyle/>
          <a:p>
            <a:pPr algn="just"/>
            <a:r>
              <a:rPr lang="fr-FR" sz="1200" b="1" i="1" dirty="0">
                <a:solidFill>
                  <a:schemeClr val="bg2">
                    <a:lumMod val="25000"/>
                  </a:schemeClr>
                </a:solidFill>
              </a:rPr>
              <a:t>Note de lecture </a:t>
            </a:r>
            <a:r>
              <a:rPr lang="fr-FR" sz="1200" i="1" dirty="0">
                <a:solidFill>
                  <a:schemeClr val="bg2">
                    <a:lumMod val="25000"/>
                  </a:schemeClr>
                </a:solidFill>
              </a:rPr>
              <a:t>: Parmi les électeurs de Benoit Hamon au 1</a:t>
            </a:r>
            <a:r>
              <a:rPr lang="fr-FR" sz="1200" i="1" baseline="30000" dirty="0">
                <a:solidFill>
                  <a:schemeClr val="bg2">
                    <a:lumMod val="25000"/>
                  </a:schemeClr>
                </a:solidFill>
              </a:rPr>
              <a:t>er</a:t>
            </a:r>
            <a:r>
              <a:rPr lang="fr-FR" sz="1200" i="1" dirty="0">
                <a:solidFill>
                  <a:schemeClr val="bg2">
                    <a:lumMod val="25000"/>
                  </a:schemeClr>
                </a:solidFill>
              </a:rPr>
              <a:t> tour de l’élection présidentielle 2017 exprimant une intention de vote pour l’élection présidentielle de 2022, 19% auraient l’intention de voter pour Yannick Jadot au 1</a:t>
            </a:r>
            <a:r>
              <a:rPr lang="fr-FR" sz="1200" i="1" baseline="30000" dirty="0">
                <a:solidFill>
                  <a:schemeClr val="bg2">
                    <a:lumMod val="25000"/>
                  </a:schemeClr>
                </a:solidFill>
              </a:rPr>
              <a:t>er</a:t>
            </a:r>
            <a:r>
              <a:rPr lang="fr-FR" sz="1200" i="1" dirty="0">
                <a:solidFill>
                  <a:schemeClr val="bg2">
                    <a:lumMod val="25000"/>
                  </a:schemeClr>
                </a:solidFill>
              </a:rPr>
              <a:t> tour.</a:t>
            </a:r>
          </a:p>
        </p:txBody>
      </p:sp>
      <p:graphicFrame>
        <p:nvGraphicFramePr>
          <p:cNvPr id="10" name="Tableau 9">
            <a:extLst>
              <a:ext uri="{FF2B5EF4-FFF2-40B4-BE49-F238E27FC236}">
                <a16:creationId xmlns:a16="http://schemas.microsoft.com/office/drawing/2014/main" id="{87F69477-2336-4137-8112-E46C15EE3EAC}"/>
              </a:ext>
            </a:extLst>
          </p:cNvPr>
          <p:cNvGraphicFramePr>
            <a:graphicFrameLocks noGrp="1"/>
          </p:cNvGraphicFramePr>
          <p:nvPr/>
        </p:nvGraphicFramePr>
        <p:xfrm>
          <a:off x="1310073" y="1718012"/>
          <a:ext cx="9543933" cy="4031352"/>
        </p:xfrm>
        <a:graphic>
          <a:graphicData uri="http://schemas.openxmlformats.org/drawingml/2006/table">
            <a:tbl>
              <a:tblPr firstRow="1" bandRow="1">
                <a:tableStyleId>{5C22544A-7EE6-4342-B048-85BDC9FD1C3A}</a:tableStyleId>
              </a:tblPr>
              <a:tblGrid>
                <a:gridCol w="2458918">
                  <a:extLst>
                    <a:ext uri="{9D8B030D-6E8A-4147-A177-3AD203B41FA5}">
                      <a16:colId xmlns:a16="http://schemas.microsoft.com/office/drawing/2014/main" val="20000"/>
                    </a:ext>
                  </a:extLst>
                </a:gridCol>
                <a:gridCol w="1417003">
                  <a:extLst>
                    <a:ext uri="{9D8B030D-6E8A-4147-A177-3AD203B41FA5}">
                      <a16:colId xmlns:a16="http://schemas.microsoft.com/office/drawing/2014/main" val="2996272790"/>
                    </a:ext>
                  </a:extLst>
                </a:gridCol>
                <a:gridCol w="1417003">
                  <a:extLst>
                    <a:ext uri="{9D8B030D-6E8A-4147-A177-3AD203B41FA5}">
                      <a16:colId xmlns:a16="http://schemas.microsoft.com/office/drawing/2014/main" val="4238278058"/>
                    </a:ext>
                  </a:extLst>
                </a:gridCol>
                <a:gridCol w="1417003">
                  <a:extLst>
                    <a:ext uri="{9D8B030D-6E8A-4147-A177-3AD203B41FA5}">
                      <a16:colId xmlns:a16="http://schemas.microsoft.com/office/drawing/2014/main" val="3712019047"/>
                    </a:ext>
                  </a:extLst>
                </a:gridCol>
                <a:gridCol w="1417003">
                  <a:extLst>
                    <a:ext uri="{9D8B030D-6E8A-4147-A177-3AD203B41FA5}">
                      <a16:colId xmlns:a16="http://schemas.microsoft.com/office/drawing/2014/main" val="3443250671"/>
                    </a:ext>
                  </a:extLst>
                </a:gridCol>
                <a:gridCol w="1417003">
                  <a:extLst>
                    <a:ext uri="{9D8B030D-6E8A-4147-A177-3AD203B41FA5}">
                      <a16:colId xmlns:a16="http://schemas.microsoft.com/office/drawing/2014/main" val="1577485330"/>
                    </a:ext>
                  </a:extLst>
                </a:gridCol>
              </a:tblGrid>
              <a:tr h="367274">
                <a:tc>
                  <a:txBody>
                    <a:bodyPr/>
                    <a:lstStyle/>
                    <a:p>
                      <a:pPr algn="ctr"/>
                      <a:endParaRPr lang="fr-FR" sz="1400" dirty="0">
                        <a:solidFill>
                          <a:schemeClr val="bg2">
                            <a:lumMod val="25000"/>
                          </a:schemeClr>
                        </a:solidFill>
                      </a:endParaRPr>
                    </a:p>
                  </a:txBody>
                  <a:tcPr anchor="ctr">
                    <a:noFill/>
                  </a:tcPr>
                </a:tc>
                <a:tc gridSpan="5">
                  <a:txBody>
                    <a:bodyPr/>
                    <a:lstStyle/>
                    <a:p>
                      <a:pPr algn="ctr"/>
                      <a:r>
                        <a:rPr lang="fr-FR" sz="1100" dirty="0"/>
                        <a:t>Vote au 1</a:t>
                      </a:r>
                      <a:r>
                        <a:rPr lang="fr-FR" sz="1100" baseline="30000" dirty="0"/>
                        <a:t>er</a:t>
                      </a:r>
                      <a:r>
                        <a:rPr lang="fr-FR" sz="1100" dirty="0"/>
                        <a:t> tour de l’élection présidentielle 2017</a:t>
                      </a:r>
                      <a:endParaRPr lang="fr-FR" sz="1100" dirty="0">
                        <a:solidFill>
                          <a:schemeClr val="bg2">
                            <a:lumMod val="25000"/>
                          </a:schemeClr>
                        </a:solidFill>
                      </a:endParaRPr>
                    </a:p>
                  </a:txBody>
                  <a:tcPr anchor="ctr">
                    <a:solidFill>
                      <a:srgbClr val="0070C0"/>
                    </a:solidFill>
                  </a:tcPr>
                </a:tc>
                <a:tc hMerge="1">
                  <a:txBody>
                    <a:bodyPr/>
                    <a:lstStyle/>
                    <a:p>
                      <a:pPr algn="ctr"/>
                      <a:endParaRPr lang="fr-FR" sz="1050" dirty="0">
                        <a:solidFill>
                          <a:schemeClr val="bg2">
                            <a:lumMod val="25000"/>
                          </a:schemeClr>
                        </a:solidFill>
                      </a:endParaRPr>
                    </a:p>
                  </a:txBody>
                  <a:tcPr anchor="b">
                    <a:solidFill>
                      <a:schemeClr val="accent1">
                        <a:lumMod val="25000"/>
                        <a:lumOff val="75000"/>
                      </a:schemeClr>
                    </a:solidFill>
                  </a:tcPr>
                </a:tc>
                <a:tc hMerge="1">
                  <a:txBody>
                    <a:bodyPr/>
                    <a:lstStyle/>
                    <a:p>
                      <a:pPr algn="ctr"/>
                      <a:endParaRPr lang="fr-FR" sz="1100" dirty="0">
                        <a:solidFill>
                          <a:schemeClr val="bg2">
                            <a:lumMod val="25000"/>
                          </a:schemeClr>
                        </a:solidFill>
                      </a:endParaRPr>
                    </a:p>
                  </a:txBody>
                  <a:tcPr anchor="ctr">
                    <a:solidFill>
                      <a:schemeClr val="accent1">
                        <a:lumMod val="25000"/>
                        <a:lumOff val="75000"/>
                      </a:schemeClr>
                    </a:solidFill>
                  </a:tcPr>
                </a:tc>
                <a:tc hMerge="1">
                  <a:txBody>
                    <a:bodyPr/>
                    <a:lstStyle/>
                    <a:p>
                      <a:pPr algn="ctr"/>
                      <a:endParaRPr lang="fr-FR" sz="1100" dirty="0">
                        <a:solidFill>
                          <a:schemeClr val="bg2">
                            <a:lumMod val="25000"/>
                          </a:schemeClr>
                        </a:solidFill>
                      </a:endParaRPr>
                    </a:p>
                  </a:txBody>
                  <a:tcPr anchor="ctr">
                    <a:solidFill>
                      <a:schemeClr val="accent1">
                        <a:lumMod val="25000"/>
                        <a:lumOff val="75000"/>
                      </a:schemeClr>
                    </a:solidFill>
                  </a:tcPr>
                </a:tc>
                <a:tc hMerge="1">
                  <a:txBody>
                    <a:bodyPr/>
                    <a:lstStyle/>
                    <a:p>
                      <a:pPr algn="ctr"/>
                      <a:endParaRPr lang="fr-FR" sz="1100" dirty="0">
                        <a:solidFill>
                          <a:schemeClr val="bg2">
                            <a:lumMod val="25000"/>
                          </a:schemeClr>
                        </a:solidFill>
                      </a:endParaRPr>
                    </a:p>
                  </a:txBody>
                  <a:tcPr anchor="ctr">
                    <a:solidFill>
                      <a:schemeClr val="accent1">
                        <a:lumMod val="25000"/>
                        <a:lumOff val="75000"/>
                      </a:schemeClr>
                    </a:solidFill>
                  </a:tcPr>
                </a:tc>
                <a:extLst>
                  <a:ext uri="{0D108BD9-81ED-4DB2-BD59-A6C34878D82A}">
                    <a16:rowId xmlns:a16="http://schemas.microsoft.com/office/drawing/2014/main" val="10000"/>
                  </a:ext>
                </a:extLst>
              </a:tr>
              <a:tr h="5860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400" b="1" dirty="0">
                        <a:solidFill>
                          <a:schemeClr val="bg2">
                            <a:lumMod val="25000"/>
                          </a:schemeClr>
                        </a:solidFill>
                      </a:endParaRPr>
                    </a:p>
                  </a:txBody>
                  <a:tcPr anchor="ctr">
                    <a:lnB w="12700" cap="flat" cmpd="sng" algn="ctr">
                      <a:solidFill>
                        <a:schemeClr val="accent1"/>
                      </a:solidFill>
                      <a:prstDash val="solid"/>
                      <a:round/>
                      <a:headEnd type="none" w="med" len="med"/>
                      <a:tailEnd type="none" w="med" len="med"/>
                    </a:lnB>
                    <a:noFill/>
                  </a:tcPr>
                </a:tc>
                <a:tc>
                  <a:txBody>
                    <a:bodyPr/>
                    <a:lstStyle/>
                    <a:p>
                      <a:pPr algn="ctr" fontAlgn="b"/>
                      <a:r>
                        <a:rPr lang="fr-FR" sz="1050" b="1" u="none" strike="noStrike" dirty="0">
                          <a:effectLst/>
                        </a:rPr>
                        <a:t>Jean-Luc </a:t>
                      </a:r>
                    </a:p>
                    <a:p>
                      <a:pPr algn="ctr" fontAlgn="b"/>
                      <a:r>
                        <a:rPr lang="fr-FR" sz="1050" b="1" u="none" strike="noStrike" dirty="0">
                          <a:effectLst/>
                        </a:rPr>
                        <a:t>MÉLENCHON</a:t>
                      </a:r>
                      <a:endParaRPr lang="fr-FR" sz="1050" b="1" i="0" u="none" strike="noStrike" dirty="0">
                        <a:solidFill>
                          <a:schemeClr val="bg2">
                            <a:lumMod val="25000"/>
                          </a:schemeClr>
                        </a:solidFill>
                        <a:effectLst/>
                        <a:latin typeface="Arial" panose="020B0604020202020204" pitchFamily="34" charset="0"/>
                      </a:endParaRPr>
                    </a:p>
                  </a:txBody>
                  <a:tcPr marL="9525" marR="9525" marT="9525" marB="0" anchor="ctr">
                    <a:lnB w="12700" cap="flat" cmpd="sng" algn="ctr">
                      <a:solidFill>
                        <a:schemeClr val="accent1"/>
                      </a:solidFill>
                      <a:prstDash val="solid"/>
                      <a:round/>
                      <a:headEnd type="none" w="med" len="med"/>
                      <a:tailEnd type="none" w="med" len="med"/>
                    </a:lnB>
                    <a:noFill/>
                  </a:tcPr>
                </a:tc>
                <a:tc>
                  <a:txBody>
                    <a:bodyPr/>
                    <a:lstStyle/>
                    <a:p>
                      <a:pPr algn="ctr" fontAlgn="b"/>
                      <a:r>
                        <a:rPr lang="fr-FR" sz="1050" b="1" u="none" strike="noStrike" dirty="0">
                          <a:effectLst/>
                        </a:rPr>
                        <a:t>Benoit</a:t>
                      </a:r>
                    </a:p>
                    <a:p>
                      <a:pPr algn="ctr" fontAlgn="b"/>
                      <a:r>
                        <a:rPr lang="fr-FR" sz="1050" b="1" u="none" strike="noStrike" dirty="0">
                          <a:effectLst/>
                        </a:rPr>
                        <a:t>HAMON</a:t>
                      </a:r>
                      <a:endParaRPr lang="fr-FR" sz="1050" b="1" i="0" u="none" strike="noStrike" dirty="0">
                        <a:solidFill>
                          <a:schemeClr val="bg2">
                            <a:lumMod val="25000"/>
                          </a:schemeClr>
                        </a:solidFill>
                        <a:effectLst/>
                        <a:latin typeface="Arial" panose="020B0604020202020204" pitchFamily="34" charset="0"/>
                      </a:endParaRPr>
                    </a:p>
                  </a:txBody>
                  <a:tcPr marL="9525" marR="9525" marT="9525" marB="0" anchor="ctr">
                    <a:lnB w="12700" cap="flat" cmpd="sng" algn="ctr">
                      <a:solidFill>
                        <a:schemeClr val="accent1"/>
                      </a:solidFill>
                      <a:prstDash val="solid"/>
                      <a:round/>
                      <a:headEnd type="none" w="med" len="med"/>
                      <a:tailEnd type="none" w="med" len="med"/>
                    </a:lnB>
                    <a:noFill/>
                  </a:tcPr>
                </a:tc>
                <a:tc>
                  <a:txBody>
                    <a:bodyPr/>
                    <a:lstStyle/>
                    <a:p>
                      <a:pPr algn="ctr" fontAlgn="b"/>
                      <a:r>
                        <a:rPr lang="fr-FR" sz="1050" b="1" u="none" strike="noStrike" dirty="0">
                          <a:effectLst/>
                        </a:rPr>
                        <a:t>Emmanuel</a:t>
                      </a:r>
                    </a:p>
                    <a:p>
                      <a:pPr algn="ctr" fontAlgn="b"/>
                      <a:r>
                        <a:rPr lang="fr-FR" sz="1050" b="1" u="none" strike="noStrike" dirty="0">
                          <a:effectLst/>
                        </a:rPr>
                        <a:t>MACRON</a:t>
                      </a:r>
                      <a:endParaRPr lang="fr-FR" sz="1050" b="1" i="0" u="none" strike="noStrike" dirty="0">
                        <a:solidFill>
                          <a:schemeClr val="bg2">
                            <a:lumMod val="25000"/>
                          </a:schemeClr>
                        </a:solidFill>
                        <a:effectLst/>
                        <a:latin typeface="Arial" panose="020B0604020202020204" pitchFamily="34" charset="0"/>
                      </a:endParaRPr>
                    </a:p>
                  </a:txBody>
                  <a:tcPr marL="9525" marR="9525" marT="9525" marB="0" anchor="ctr">
                    <a:lnB w="12700" cap="flat" cmpd="sng" algn="ctr">
                      <a:solidFill>
                        <a:schemeClr val="accent1"/>
                      </a:solidFill>
                      <a:prstDash val="solid"/>
                      <a:round/>
                      <a:headEnd type="none" w="med" len="med"/>
                      <a:tailEnd type="none" w="med" len="med"/>
                    </a:lnB>
                    <a:noFill/>
                  </a:tcPr>
                </a:tc>
                <a:tc>
                  <a:txBody>
                    <a:bodyPr/>
                    <a:lstStyle/>
                    <a:p>
                      <a:pPr algn="ctr" fontAlgn="b"/>
                      <a:r>
                        <a:rPr lang="fr-FR" sz="1050" b="1" u="none" strike="noStrike" dirty="0">
                          <a:effectLst/>
                        </a:rPr>
                        <a:t>François</a:t>
                      </a:r>
                    </a:p>
                    <a:p>
                      <a:pPr algn="ctr" fontAlgn="b"/>
                      <a:r>
                        <a:rPr lang="fr-FR" sz="1050" b="1" u="none" strike="noStrike" dirty="0">
                          <a:effectLst/>
                        </a:rPr>
                        <a:t>FILLON</a:t>
                      </a:r>
                      <a:endParaRPr lang="fr-FR" sz="1050" b="1" i="0" u="none" strike="noStrike" dirty="0">
                        <a:solidFill>
                          <a:schemeClr val="bg2">
                            <a:lumMod val="25000"/>
                          </a:schemeClr>
                        </a:solidFill>
                        <a:effectLst/>
                        <a:latin typeface="Arial" panose="020B0604020202020204" pitchFamily="34" charset="0"/>
                      </a:endParaRPr>
                    </a:p>
                  </a:txBody>
                  <a:tcPr marL="9525" marR="9525" marT="9525" marB="0" anchor="ctr">
                    <a:lnB w="12700" cap="flat" cmpd="sng" algn="ctr">
                      <a:solidFill>
                        <a:schemeClr val="accent1"/>
                      </a:solidFill>
                      <a:prstDash val="solid"/>
                      <a:round/>
                      <a:headEnd type="none" w="med" len="med"/>
                      <a:tailEnd type="none" w="med" len="med"/>
                    </a:lnB>
                    <a:noFill/>
                  </a:tcPr>
                </a:tc>
                <a:tc>
                  <a:txBody>
                    <a:bodyPr/>
                    <a:lstStyle/>
                    <a:p>
                      <a:pPr algn="ctr" fontAlgn="b"/>
                      <a:r>
                        <a:rPr lang="fr-FR" sz="1050" b="1" u="none" strike="noStrike" dirty="0">
                          <a:effectLst/>
                        </a:rPr>
                        <a:t>Marine</a:t>
                      </a:r>
                    </a:p>
                    <a:p>
                      <a:pPr algn="ctr" fontAlgn="b"/>
                      <a:r>
                        <a:rPr lang="fr-FR" sz="1050" b="1" u="none" strike="noStrike" dirty="0">
                          <a:effectLst/>
                        </a:rPr>
                        <a:t>LE PEN</a:t>
                      </a:r>
                      <a:endParaRPr lang="fr-FR" sz="1050" b="1" i="0" u="none" strike="noStrike" dirty="0">
                        <a:solidFill>
                          <a:schemeClr val="bg2">
                            <a:lumMod val="25000"/>
                          </a:schemeClr>
                        </a:solidFill>
                        <a:effectLst/>
                        <a:latin typeface="Arial" panose="020B0604020202020204" pitchFamily="34" charset="0"/>
                      </a:endParaRPr>
                    </a:p>
                  </a:txBody>
                  <a:tcPr marL="9525" marR="9525" marT="9525" marB="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42000">
                <a:tc>
                  <a:txBody>
                    <a:bodyPr/>
                    <a:lstStyle/>
                    <a:p>
                      <a:pPr algn="l" fontAlgn="ctr"/>
                      <a:r>
                        <a:rPr lang="fr-FR" sz="1200" u="none" strike="noStrike" kern="1200" dirty="0">
                          <a:solidFill>
                            <a:schemeClr val="dk1"/>
                          </a:solidFill>
                          <a:effectLst/>
                          <a:latin typeface="+mn-lt"/>
                          <a:ea typeface="+mn-ea"/>
                          <a:cs typeface="+mn-cs"/>
                        </a:rPr>
                        <a:t>Fabien Roussel</a:t>
                      </a: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9</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12</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2</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31166686"/>
                  </a:ext>
                </a:extLst>
              </a:tr>
              <a:tr h="342000">
                <a:tc>
                  <a:txBody>
                    <a:bodyPr/>
                    <a:lstStyle/>
                    <a:p>
                      <a:pPr algn="l" fontAlgn="ctr"/>
                      <a:r>
                        <a:rPr lang="fr-FR" sz="1200" u="none" strike="noStrike" kern="1200" dirty="0">
                          <a:solidFill>
                            <a:schemeClr val="dk1"/>
                          </a:solidFill>
                          <a:effectLst/>
                          <a:latin typeface="+mn-lt"/>
                          <a:ea typeface="+mn-ea"/>
                          <a:cs typeface="+mn-cs"/>
                        </a:rPr>
                        <a:t>Jean-Luc Mélenchon</a:t>
                      </a: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56</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21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5</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0470765"/>
                  </a:ext>
                </a:extLst>
              </a:tr>
              <a:tr h="34200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200" u="none" strike="noStrike" kern="1200" dirty="0">
                          <a:solidFill>
                            <a:schemeClr val="dk1"/>
                          </a:solidFill>
                          <a:effectLst/>
                          <a:latin typeface="+mn-lt"/>
                          <a:ea typeface="+mn-ea"/>
                          <a:cs typeface="+mn-cs"/>
                        </a:rPr>
                        <a:t>Anne Hidalgo</a:t>
                      </a: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16</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2</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0611301"/>
                  </a:ext>
                </a:extLst>
              </a:tr>
              <a:tr h="34200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200" u="none" strike="noStrike" kern="1200" dirty="0">
                          <a:solidFill>
                            <a:schemeClr val="dk1"/>
                          </a:solidFill>
                          <a:effectLst/>
                          <a:latin typeface="+mn-lt"/>
                          <a:ea typeface="+mn-ea"/>
                          <a:cs typeface="+mn-cs"/>
                        </a:rPr>
                        <a:t>Yannick Jadot</a:t>
                      </a: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9</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19</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4</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78775687"/>
                  </a:ext>
                </a:extLst>
              </a:tr>
              <a:tr h="342000">
                <a:tc>
                  <a:txBody>
                    <a:bodyPr/>
                    <a:lstStyle/>
                    <a:p>
                      <a:pPr algn="l" fontAlgn="ctr"/>
                      <a:r>
                        <a:rPr lang="fr-FR" sz="1200" u="none" strike="noStrike" kern="1200" dirty="0">
                          <a:solidFill>
                            <a:schemeClr val="dk1"/>
                          </a:solidFill>
                          <a:effectLst/>
                          <a:latin typeface="+mn-lt"/>
                          <a:ea typeface="+mn-ea"/>
                          <a:cs typeface="+mn-cs"/>
                        </a:rPr>
                        <a:t>Emmanuel Macron</a:t>
                      </a: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9</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19</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72</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18</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4</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6835388"/>
                  </a:ext>
                </a:extLst>
              </a:tr>
              <a:tr h="342000">
                <a:tc>
                  <a:txBody>
                    <a:bodyPr/>
                    <a:lstStyle/>
                    <a:p>
                      <a:pPr algn="l" fontAlgn="ctr"/>
                      <a:r>
                        <a:rPr lang="fr-FR" sz="1200" u="none" strike="noStrike" dirty="0">
                          <a:effectLst/>
                        </a:rPr>
                        <a:t>Valérie Pécresse</a:t>
                      </a:r>
                      <a:endParaRPr lang="fr-FR" sz="1200" b="1" i="0" u="none" strike="noStrike" dirty="0">
                        <a:solidFill>
                          <a:schemeClr val="bg1"/>
                        </a:solidFill>
                        <a:effectLst/>
                        <a:latin typeface="Calibri" panose="020F0502020204030204" pitchFamily="34" charset="0"/>
                      </a:endParaRP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2</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4</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6</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51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3</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86734472"/>
                  </a:ext>
                </a:extLst>
              </a:tr>
              <a:tr h="342000">
                <a:tc>
                  <a:txBody>
                    <a:bodyPr/>
                    <a:lstStyle/>
                    <a:p>
                      <a:pPr algn="l" fontAlgn="ctr"/>
                      <a:r>
                        <a:rPr lang="fr-FR" sz="1200" u="none" strike="noStrike" dirty="0">
                          <a:effectLst/>
                        </a:rPr>
                        <a:t>Nicolas Dupont-Aignan</a:t>
                      </a:r>
                      <a:endParaRPr lang="fr-FR" sz="1200" b="1" i="0" u="none" strike="noStrike" dirty="0">
                        <a:solidFill>
                          <a:srgbClr val="000000"/>
                        </a:solidFill>
                        <a:effectLst/>
                        <a:latin typeface="Calibri" panose="020F0502020204030204" pitchFamily="34" charset="0"/>
                      </a:endParaRP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1</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42000">
                <a:tc>
                  <a:txBody>
                    <a:bodyPr/>
                    <a:lstStyle/>
                    <a:p>
                      <a:pPr algn="l" fontAlgn="ctr"/>
                      <a:r>
                        <a:rPr lang="fr-FR" sz="1200" u="none" strike="noStrike" dirty="0">
                          <a:effectLst/>
                        </a:rPr>
                        <a:t>Marine Le Pen</a:t>
                      </a:r>
                      <a:endParaRPr lang="fr-FR" sz="1200" b="1" i="0" u="none" strike="noStrike" dirty="0">
                        <a:solidFill>
                          <a:srgbClr val="000000"/>
                        </a:solidFill>
                        <a:effectLst/>
                        <a:latin typeface="Calibri" panose="020F0502020204030204" pitchFamily="34" charset="0"/>
                      </a:endParaRP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6</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3</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3</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7</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65</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extLst>
                  <a:ext uri="{0D108BD9-81ED-4DB2-BD59-A6C34878D82A}">
                    <a16:rowId xmlns:a16="http://schemas.microsoft.com/office/drawing/2014/main" val="1859595522"/>
                  </a:ext>
                </a:extLst>
              </a:tr>
              <a:tr h="342000">
                <a:tc>
                  <a:txBody>
                    <a:bodyPr/>
                    <a:lstStyle/>
                    <a:p>
                      <a:pPr marL="0" algn="l" defTabSz="457200" rtl="0" eaLnBrk="1" fontAlgn="ctr" latinLnBrk="0" hangingPunct="1"/>
                      <a:r>
                        <a:rPr lang="fr-FR" sz="1200" u="none" strike="noStrike" kern="1200" dirty="0">
                          <a:solidFill>
                            <a:schemeClr val="dk1"/>
                          </a:solidFill>
                          <a:effectLst/>
                          <a:latin typeface="+mn-lt"/>
                          <a:ea typeface="+mn-ea"/>
                          <a:cs typeface="+mn-cs"/>
                        </a:rPr>
                        <a:t>Éric Zemmour</a:t>
                      </a:r>
                    </a:p>
                  </a:txBody>
                  <a:tcPr marL="72000" marR="72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5</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2</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4</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r>
                        <a:rPr kumimoji="0" lang="fr-FR" sz="1400" b="0" i="0" u="none" strike="noStrike" kern="1200" cap="none" spc="0" normalizeH="0" baseline="0">
                          <a:ln>
                            <a:noFill/>
                          </a:ln>
                          <a:solidFill>
                            <a:srgbClr val="0B5258"/>
                          </a:solidFill>
                          <a:effectLst/>
                          <a:uLnTx/>
                          <a:uFillTx/>
                          <a:latin typeface="Tahoma" panose="020B0604030504040204" pitchFamily="34" charset="0"/>
                          <a:ea typeface="+mn-ea"/>
                          <a:cs typeface="+mn-cs"/>
                        </a:rPr>
                        <a:t>20</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tc>
                  <a:txBody>
                    <a:bodyPr/>
                    <a:lstStyle/>
                    <a:p>
                      <a:pPr marL="0" algn="ctr" defTabSz="457200" rtl="0" eaLnBrk="1" fontAlgn="ctr" latinLnBrk="0" hangingPunct="1"/>
                      <a:r>
                        <a:rPr kumimoji="0" lang="fr-FR" sz="1400" b="0" i="0" u="none" strike="noStrike" kern="1200" cap="none" spc="0" normalizeH="0" baseline="0" dirty="0">
                          <a:ln>
                            <a:noFill/>
                          </a:ln>
                          <a:solidFill>
                            <a:srgbClr val="0B5258"/>
                          </a:solidFill>
                          <a:effectLst/>
                          <a:uLnTx/>
                          <a:uFillTx/>
                          <a:latin typeface="Tahoma" panose="020B0604030504040204" pitchFamily="34" charset="0"/>
                          <a:ea typeface="+mn-ea"/>
                          <a:cs typeface="+mn-cs"/>
                        </a:rPr>
                        <a:t>26</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EAD95"/>
                    </a:solidFill>
                  </a:tcPr>
                </a:tc>
                <a:extLst>
                  <a:ext uri="{0D108BD9-81ED-4DB2-BD59-A6C34878D82A}">
                    <a16:rowId xmlns:a16="http://schemas.microsoft.com/office/drawing/2014/main" val="13795877"/>
                  </a:ext>
                </a:extLst>
              </a:tr>
            </a:tbl>
          </a:graphicData>
        </a:graphic>
      </p:graphicFrame>
    </p:spTree>
    <p:extLst>
      <p:ext uri="{BB962C8B-B14F-4D97-AF65-F5344CB8AC3E}">
        <p14:creationId xmlns:p14="http://schemas.microsoft.com/office/powerpoint/2010/main" val="3215375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6">
            <a:extLst>
              <a:ext uri="{FF2B5EF4-FFF2-40B4-BE49-F238E27FC236}">
                <a16:creationId xmlns:a16="http://schemas.microsoft.com/office/drawing/2014/main" id="{2612D4D9-456C-42D1-8007-E7A88D149729}"/>
              </a:ext>
            </a:extLst>
          </p:cNvPr>
          <p:cNvSpPr txBox="1">
            <a:spLocks/>
          </p:cNvSpPr>
          <p:nvPr/>
        </p:nvSpPr>
        <p:spPr>
          <a:xfrm>
            <a:off x="462993" y="1153379"/>
            <a:ext cx="2930540" cy="598564"/>
          </a:xfrm>
          <a:prstGeom prst="rect">
            <a:avLst/>
          </a:prstGeom>
        </p:spPr>
        <p:txBody>
          <a:bodyPr>
            <a:norm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solidFill>
                  <a:schemeClr val="bg1"/>
                </a:solidFill>
              </a:rPr>
              <a:t>Contacts</a:t>
            </a:r>
          </a:p>
        </p:txBody>
      </p:sp>
      <p:sp>
        <p:nvSpPr>
          <p:cNvPr id="12" name="Espace réservé du texte 1">
            <a:extLst>
              <a:ext uri="{FF2B5EF4-FFF2-40B4-BE49-F238E27FC236}">
                <a16:creationId xmlns:a16="http://schemas.microsoft.com/office/drawing/2014/main" id="{92D67D5A-3FF3-4893-8E2E-DF7C8F1AEA81}"/>
              </a:ext>
            </a:extLst>
          </p:cNvPr>
          <p:cNvSpPr txBox="1">
            <a:spLocks/>
          </p:cNvSpPr>
          <p:nvPr/>
        </p:nvSpPr>
        <p:spPr>
          <a:xfrm>
            <a:off x="462996" y="1884406"/>
            <a:ext cx="11443058" cy="864846"/>
          </a:xfrm>
          <a:prstGeom prst="rect">
            <a:avLst/>
          </a:prstGeom>
        </p:spPr>
        <p:txBody>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tx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dirty="0">
                <a:solidFill>
                  <a:schemeClr val="bg1"/>
                </a:solidFill>
              </a:rPr>
              <a:t>Merci de noter que toute diffusion de ces résultats doit être accompagnée des éléments techniques suivants : le </a:t>
            </a:r>
            <a:r>
              <a:rPr lang="fr-FR" b="1" dirty="0">
                <a:solidFill>
                  <a:schemeClr val="bg1"/>
                </a:solidFill>
              </a:rPr>
              <a:t>nom de l’institut</a:t>
            </a:r>
            <a:r>
              <a:rPr lang="fr-FR" dirty="0">
                <a:solidFill>
                  <a:schemeClr val="bg1"/>
                </a:solidFill>
              </a:rPr>
              <a:t>, le </a:t>
            </a:r>
            <a:r>
              <a:rPr lang="fr-FR" b="1" dirty="0">
                <a:solidFill>
                  <a:schemeClr val="bg1"/>
                </a:solidFill>
              </a:rPr>
              <a:t>nom du commanditaire</a:t>
            </a:r>
            <a:r>
              <a:rPr lang="fr-FR" dirty="0">
                <a:solidFill>
                  <a:schemeClr val="bg1"/>
                </a:solidFill>
              </a:rPr>
              <a:t> de l’étude, la </a:t>
            </a:r>
            <a:r>
              <a:rPr lang="fr-FR" b="1" dirty="0">
                <a:solidFill>
                  <a:schemeClr val="bg1"/>
                </a:solidFill>
              </a:rPr>
              <a:t>méthode d’enquête</a:t>
            </a:r>
            <a:r>
              <a:rPr lang="fr-FR" dirty="0">
                <a:solidFill>
                  <a:schemeClr val="bg1"/>
                </a:solidFill>
              </a:rPr>
              <a:t>, les </a:t>
            </a:r>
            <a:r>
              <a:rPr lang="fr-FR" b="1" dirty="0">
                <a:solidFill>
                  <a:schemeClr val="bg1"/>
                </a:solidFill>
              </a:rPr>
              <a:t>dates de réalisation </a:t>
            </a:r>
            <a:r>
              <a:rPr lang="fr-FR" dirty="0">
                <a:solidFill>
                  <a:schemeClr val="bg1"/>
                </a:solidFill>
              </a:rPr>
              <a:t>et la </a:t>
            </a:r>
            <a:r>
              <a:rPr lang="fr-FR" b="1" dirty="0">
                <a:solidFill>
                  <a:schemeClr val="bg1"/>
                </a:solidFill>
              </a:rPr>
              <a:t>taille de l’échantillon</a:t>
            </a:r>
            <a:r>
              <a:rPr lang="fr-FR" dirty="0">
                <a:solidFill>
                  <a:schemeClr val="bg1"/>
                </a:solidFill>
              </a:rPr>
              <a:t>. </a:t>
            </a:r>
          </a:p>
        </p:txBody>
      </p:sp>
      <p:sp>
        <p:nvSpPr>
          <p:cNvPr id="13" name="Espace réservé du texte 6">
            <a:extLst>
              <a:ext uri="{FF2B5EF4-FFF2-40B4-BE49-F238E27FC236}">
                <a16:creationId xmlns:a16="http://schemas.microsoft.com/office/drawing/2014/main" id="{D67DD1D3-A460-450C-A176-1870CEBE2E44}"/>
              </a:ext>
            </a:extLst>
          </p:cNvPr>
          <p:cNvSpPr txBox="1">
            <a:spLocks/>
          </p:cNvSpPr>
          <p:nvPr/>
        </p:nvSpPr>
        <p:spPr>
          <a:xfrm>
            <a:off x="357243" y="4847750"/>
            <a:ext cx="2106739" cy="224862"/>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2">
                  <a:extLst>
                    <a:ext uri="{A12FA001-AC4F-418D-AE19-62706E023703}">
                      <ahyp:hlinkClr xmlns:ahyp="http://schemas.microsoft.com/office/drawing/2018/hyperlinkcolor" val="tx"/>
                    </a:ext>
                  </a:extLst>
                </a:hlinkClick>
              </a:rPr>
              <a:t>www.harris-interactive.com</a:t>
            </a:r>
            <a:endParaRPr lang="fr-FR" sz="1200" b="0" dirty="0">
              <a:solidFill>
                <a:srgbClr val="4AFBA7"/>
              </a:solidFill>
            </a:endParaRPr>
          </a:p>
        </p:txBody>
      </p:sp>
      <p:sp>
        <p:nvSpPr>
          <p:cNvPr id="14" name="Espace réservé du texte 6">
            <a:extLst>
              <a:ext uri="{FF2B5EF4-FFF2-40B4-BE49-F238E27FC236}">
                <a16:creationId xmlns:a16="http://schemas.microsoft.com/office/drawing/2014/main" id="{E9C6DA38-2CAC-4466-9E34-3EB7AD756CB8}"/>
              </a:ext>
            </a:extLst>
          </p:cNvPr>
          <p:cNvSpPr txBox="1">
            <a:spLocks/>
          </p:cNvSpPr>
          <p:nvPr/>
        </p:nvSpPr>
        <p:spPr>
          <a:xfrm>
            <a:off x="2377325" y="4852343"/>
            <a:ext cx="1742640" cy="215683"/>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3">
                  <a:extLst>
                    <a:ext uri="{A12FA001-AC4F-418D-AE19-62706E023703}">
                      <ahyp:hlinkClr xmlns:ahyp="http://schemas.microsoft.com/office/drawing/2018/hyperlinkcolor" val="tx"/>
                    </a:ext>
                  </a:extLst>
                </a:hlinkClick>
              </a:rPr>
              <a:t>Facebook</a:t>
            </a:r>
            <a:endParaRPr lang="fr-FR" sz="1200" b="0" dirty="0">
              <a:solidFill>
                <a:srgbClr val="4AFBA7"/>
              </a:solidFill>
              <a:hlinkClick r:id="rId3">
                <a:extLst>
                  <a:ext uri="{A12FA001-AC4F-418D-AE19-62706E023703}">
                    <ahyp:hlinkClr xmlns:ahyp="http://schemas.microsoft.com/office/drawing/2018/hyperlinkcolor" val="tx"/>
                  </a:ext>
                </a:extLst>
              </a:hlinkClick>
            </a:endParaRPr>
          </a:p>
        </p:txBody>
      </p:sp>
      <p:sp>
        <p:nvSpPr>
          <p:cNvPr id="15" name="Espace réservé du texte 6">
            <a:extLst>
              <a:ext uri="{FF2B5EF4-FFF2-40B4-BE49-F238E27FC236}">
                <a16:creationId xmlns:a16="http://schemas.microsoft.com/office/drawing/2014/main" id="{7D920545-0130-4728-9B7B-CA93260C5825}"/>
              </a:ext>
            </a:extLst>
          </p:cNvPr>
          <p:cNvSpPr txBox="1">
            <a:spLocks/>
          </p:cNvSpPr>
          <p:nvPr/>
        </p:nvSpPr>
        <p:spPr>
          <a:xfrm>
            <a:off x="4215764" y="4852343"/>
            <a:ext cx="1742640" cy="215683"/>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4">
                  <a:extLst>
                    <a:ext uri="{A12FA001-AC4F-418D-AE19-62706E023703}">
                      <ahyp:hlinkClr xmlns:ahyp="http://schemas.microsoft.com/office/drawing/2018/hyperlinkcolor" val="tx"/>
                    </a:ext>
                  </a:extLst>
                </a:hlinkClick>
              </a:rPr>
              <a:t>Twitter</a:t>
            </a:r>
            <a:endParaRPr lang="fr-FR" sz="1200" b="0" dirty="0">
              <a:solidFill>
                <a:srgbClr val="4AFBA7"/>
              </a:solidFill>
              <a:hlinkClick r:id="rId5">
                <a:extLst>
                  <a:ext uri="{A12FA001-AC4F-418D-AE19-62706E023703}">
                    <ahyp:hlinkClr xmlns:ahyp="http://schemas.microsoft.com/office/drawing/2018/hyperlinkcolor" val="tx"/>
                  </a:ext>
                </a:extLst>
              </a:hlinkClick>
            </a:endParaRPr>
          </a:p>
        </p:txBody>
      </p:sp>
      <p:sp>
        <p:nvSpPr>
          <p:cNvPr id="16" name="Espace réservé du texte 6">
            <a:extLst>
              <a:ext uri="{FF2B5EF4-FFF2-40B4-BE49-F238E27FC236}">
                <a16:creationId xmlns:a16="http://schemas.microsoft.com/office/drawing/2014/main" id="{E2BE6E0F-896D-43FB-BD86-22CC6B9CB564}"/>
              </a:ext>
            </a:extLst>
          </p:cNvPr>
          <p:cNvSpPr txBox="1">
            <a:spLocks/>
          </p:cNvSpPr>
          <p:nvPr/>
        </p:nvSpPr>
        <p:spPr>
          <a:xfrm>
            <a:off x="6046835" y="4843160"/>
            <a:ext cx="1742640" cy="234042"/>
          </a:xfrm>
          <a:prstGeom prst="rect">
            <a:avLst/>
          </a:prstGeom>
        </p:spPr>
        <p:txBody>
          <a:bodyPr vert="horz" lIns="0" tIns="0" rIns="0" bIns="0" rtlCol="0">
            <a:noAutofit/>
          </a:bodyPr>
          <a:lstStyle>
            <a:lvl1pPr marL="0" indent="0" algn="l" defTabSz="457200" rtl="0" eaLnBrk="1" latinLnBrk="0" hangingPunct="1">
              <a:spcBef>
                <a:spcPct val="20000"/>
              </a:spcBef>
              <a:buClr>
                <a:srgbClr val="3EAD95"/>
              </a:buClr>
              <a:buFont typeface="Arial" panose="020B0604020202020204" pitchFamily="34" charset="0"/>
              <a:buNone/>
              <a:tabLst/>
              <a:defRPr sz="1600" b="1" i="0" kern="0" cap="none" spc="0" baseline="0">
                <a:solidFill>
                  <a:srgbClr val="3EAD95"/>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tx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tx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tx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sz="1200" b="0" u="sng" dirty="0">
                <a:solidFill>
                  <a:srgbClr val="4AFBA7"/>
                </a:solidFill>
                <a:hlinkClick r:id="rId6">
                  <a:extLst>
                    <a:ext uri="{A12FA001-AC4F-418D-AE19-62706E023703}">
                      <ahyp:hlinkClr xmlns:ahyp="http://schemas.microsoft.com/office/drawing/2018/hyperlinkcolor" val="tx"/>
                    </a:ext>
                  </a:extLst>
                </a:hlinkClick>
              </a:rPr>
              <a:t>LinkedIn</a:t>
            </a:r>
            <a:endParaRPr lang="fr-FR" sz="1200" b="0" dirty="0">
              <a:solidFill>
                <a:srgbClr val="4AFBA7"/>
              </a:solidFill>
            </a:endParaRPr>
          </a:p>
        </p:txBody>
      </p:sp>
      <p:grpSp>
        <p:nvGrpSpPr>
          <p:cNvPr id="17" name="Groupe 16">
            <a:extLst>
              <a:ext uri="{FF2B5EF4-FFF2-40B4-BE49-F238E27FC236}">
                <a16:creationId xmlns:a16="http://schemas.microsoft.com/office/drawing/2014/main" id="{1EAEBBBF-8418-49C4-A33B-1AB9FE1B709C}"/>
              </a:ext>
            </a:extLst>
          </p:cNvPr>
          <p:cNvGrpSpPr/>
          <p:nvPr/>
        </p:nvGrpSpPr>
        <p:grpSpPr>
          <a:xfrm>
            <a:off x="1051442" y="4000627"/>
            <a:ext cx="720000" cy="720000"/>
            <a:chOff x="1412958" y="3887070"/>
            <a:chExt cx="720000" cy="720000"/>
          </a:xfrm>
        </p:grpSpPr>
        <p:pic>
          <p:nvPicPr>
            <p:cNvPr id="18" name="Image 17">
              <a:extLst>
                <a:ext uri="{FF2B5EF4-FFF2-40B4-BE49-F238E27FC236}">
                  <a16:creationId xmlns:a16="http://schemas.microsoft.com/office/drawing/2014/main" id="{55E49887-0C0B-4974-B681-F1EC488A7A4B}"/>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66932" y="4066736"/>
              <a:ext cx="429470" cy="429470"/>
            </a:xfrm>
            <a:prstGeom prst="rect">
              <a:avLst/>
            </a:prstGeom>
          </p:spPr>
        </p:pic>
        <p:sp>
          <p:nvSpPr>
            <p:cNvPr id="19" name="Ellipse 18">
              <a:extLst>
                <a:ext uri="{FF2B5EF4-FFF2-40B4-BE49-F238E27FC236}">
                  <a16:creationId xmlns:a16="http://schemas.microsoft.com/office/drawing/2014/main" id="{7128DA28-C306-4562-9EDC-839287D12461}"/>
                </a:ext>
              </a:extLst>
            </p:cNvPr>
            <p:cNvSpPr/>
            <p:nvPr/>
          </p:nvSpPr>
          <p:spPr>
            <a:xfrm>
              <a:off x="1412958"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AF1D32BE-13EA-4496-8542-CC3327995466}"/>
              </a:ext>
            </a:extLst>
          </p:cNvPr>
          <p:cNvGrpSpPr/>
          <p:nvPr/>
        </p:nvGrpSpPr>
        <p:grpSpPr>
          <a:xfrm>
            <a:off x="2888645" y="4000627"/>
            <a:ext cx="720000" cy="720000"/>
            <a:chOff x="3250161" y="3887070"/>
            <a:chExt cx="720000" cy="720000"/>
          </a:xfrm>
        </p:grpSpPr>
        <p:pic>
          <p:nvPicPr>
            <p:cNvPr id="21" name="Image 20">
              <a:extLst>
                <a:ext uri="{FF2B5EF4-FFF2-40B4-BE49-F238E27FC236}">
                  <a16:creationId xmlns:a16="http://schemas.microsoft.com/office/drawing/2014/main" id="{3551EE82-BF8B-462A-81E4-95879AF9E0A2}"/>
                </a:ext>
              </a:extLst>
            </p:cNvPr>
            <p:cNvPicPr>
              <a:picLocks noChangeAspect="1"/>
            </p:cNvPicPr>
            <p:nvPr/>
          </p:nvPicPr>
          <p:blipFill rotWithShape="1">
            <a:blip r:embed="rId8">
              <a:extLst>
                <a:ext uri="{28A0092B-C50C-407E-A947-70E740481C1C}">
                  <a14:useLocalDpi xmlns:a14="http://schemas.microsoft.com/office/drawing/2010/main" val="0"/>
                </a:ext>
              </a:extLst>
            </a:blip>
            <a:srcRect l="33744" t="18686" r="34349" b="18781"/>
            <a:stretch/>
          </p:blipFill>
          <p:spPr>
            <a:xfrm>
              <a:off x="3465274" y="3980970"/>
              <a:ext cx="289775" cy="567906"/>
            </a:xfrm>
            <a:prstGeom prst="rect">
              <a:avLst/>
            </a:prstGeom>
          </p:spPr>
        </p:pic>
        <p:sp>
          <p:nvSpPr>
            <p:cNvPr id="22" name="Ellipse 21">
              <a:extLst>
                <a:ext uri="{FF2B5EF4-FFF2-40B4-BE49-F238E27FC236}">
                  <a16:creationId xmlns:a16="http://schemas.microsoft.com/office/drawing/2014/main" id="{E2E387C2-234B-4A4D-90C5-E489FC044652}"/>
                </a:ext>
              </a:extLst>
            </p:cNvPr>
            <p:cNvSpPr/>
            <p:nvPr/>
          </p:nvSpPr>
          <p:spPr>
            <a:xfrm>
              <a:off x="3250161"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3" name="Groupe 22">
            <a:extLst>
              <a:ext uri="{FF2B5EF4-FFF2-40B4-BE49-F238E27FC236}">
                <a16:creationId xmlns:a16="http://schemas.microsoft.com/office/drawing/2014/main" id="{7A268EEA-1C56-4BEC-8103-9CA5389F0DF4}"/>
              </a:ext>
            </a:extLst>
          </p:cNvPr>
          <p:cNvGrpSpPr/>
          <p:nvPr/>
        </p:nvGrpSpPr>
        <p:grpSpPr>
          <a:xfrm>
            <a:off x="4727084" y="4000627"/>
            <a:ext cx="720000" cy="720000"/>
            <a:chOff x="5088600" y="3887070"/>
            <a:chExt cx="720000" cy="720000"/>
          </a:xfrm>
        </p:grpSpPr>
        <p:pic>
          <p:nvPicPr>
            <p:cNvPr id="24" name="Image 23">
              <a:extLst>
                <a:ext uri="{FF2B5EF4-FFF2-40B4-BE49-F238E27FC236}">
                  <a16:creationId xmlns:a16="http://schemas.microsoft.com/office/drawing/2014/main" id="{2327B418-CDE5-4C45-95F6-24B2DD9B9537}"/>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l="21187" t="25268" r="20779" b="24586"/>
            <a:stretch/>
          </p:blipFill>
          <p:spPr>
            <a:xfrm>
              <a:off x="5235472" y="4068344"/>
              <a:ext cx="465820" cy="402489"/>
            </a:xfrm>
            <a:prstGeom prst="rect">
              <a:avLst/>
            </a:prstGeom>
          </p:spPr>
        </p:pic>
        <p:sp>
          <p:nvSpPr>
            <p:cNvPr id="25" name="Ellipse 24">
              <a:extLst>
                <a:ext uri="{FF2B5EF4-FFF2-40B4-BE49-F238E27FC236}">
                  <a16:creationId xmlns:a16="http://schemas.microsoft.com/office/drawing/2014/main" id="{8EF13294-1D54-417C-A424-5C6620A2DAB9}"/>
                </a:ext>
              </a:extLst>
            </p:cNvPr>
            <p:cNvSpPr/>
            <p:nvPr/>
          </p:nvSpPr>
          <p:spPr>
            <a:xfrm>
              <a:off x="5088600"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26" name="Groupe 25">
            <a:extLst>
              <a:ext uri="{FF2B5EF4-FFF2-40B4-BE49-F238E27FC236}">
                <a16:creationId xmlns:a16="http://schemas.microsoft.com/office/drawing/2014/main" id="{7290A418-DD0B-4CFB-A2A4-C4BA955612C3}"/>
              </a:ext>
            </a:extLst>
          </p:cNvPr>
          <p:cNvGrpSpPr/>
          <p:nvPr/>
        </p:nvGrpSpPr>
        <p:grpSpPr>
          <a:xfrm>
            <a:off x="6558155" y="4000627"/>
            <a:ext cx="720000" cy="720000"/>
            <a:chOff x="6919671" y="3887070"/>
            <a:chExt cx="720000" cy="720000"/>
          </a:xfrm>
        </p:grpSpPr>
        <p:pic>
          <p:nvPicPr>
            <p:cNvPr id="27" name="Image 26">
              <a:extLst>
                <a:ext uri="{FF2B5EF4-FFF2-40B4-BE49-F238E27FC236}">
                  <a16:creationId xmlns:a16="http://schemas.microsoft.com/office/drawing/2014/main" id="{E202BE97-E902-40F6-8479-B19FBEEC409F}"/>
                </a:ext>
              </a:extLst>
            </p:cNvPr>
            <p:cNvPicPr>
              <a:picLocks noChangeAspect="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3058" t="23265" r="22809" b="21585"/>
            <a:stretch/>
          </p:blipFill>
          <p:spPr>
            <a:xfrm>
              <a:off x="7084141" y="4056408"/>
              <a:ext cx="408478" cy="416161"/>
            </a:xfrm>
            <a:prstGeom prst="rect">
              <a:avLst/>
            </a:prstGeom>
          </p:spPr>
        </p:pic>
        <p:sp>
          <p:nvSpPr>
            <p:cNvPr id="28" name="Ellipse 27">
              <a:extLst>
                <a:ext uri="{FF2B5EF4-FFF2-40B4-BE49-F238E27FC236}">
                  <a16:creationId xmlns:a16="http://schemas.microsoft.com/office/drawing/2014/main" id="{CAD0EBBC-4A3A-4D4A-ABB4-6ADF08C80C54}"/>
                </a:ext>
              </a:extLst>
            </p:cNvPr>
            <p:cNvSpPr/>
            <p:nvPr/>
          </p:nvSpPr>
          <p:spPr>
            <a:xfrm>
              <a:off x="6919671" y="3887070"/>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9" name="Connecteur droit 28">
            <a:extLst>
              <a:ext uri="{FF2B5EF4-FFF2-40B4-BE49-F238E27FC236}">
                <a16:creationId xmlns:a16="http://schemas.microsoft.com/office/drawing/2014/main" id="{184D1193-6600-41C8-A1E3-FA645056C2E9}"/>
              </a:ext>
            </a:extLst>
          </p:cNvPr>
          <p:cNvCxnSpPr>
            <a:cxnSpLocks/>
          </p:cNvCxnSpPr>
          <p:nvPr/>
        </p:nvCxnSpPr>
        <p:spPr>
          <a:xfrm>
            <a:off x="541462" y="3094853"/>
            <a:ext cx="763379" cy="0"/>
          </a:xfrm>
          <a:prstGeom prst="line">
            <a:avLst/>
          </a:prstGeom>
          <a:ln>
            <a:solidFill>
              <a:srgbClr val="4AFBA7"/>
            </a:solidFill>
          </a:ln>
          <a:effectLst/>
        </p:spPr>
        <p:style>
          <a:lnRef idx="2">
            <a:schemeClr val="accent1"/>
          </a:lnRef>
          <a:fillRef idx="0">
            <a:schemeClr val="accent1"/>
          </a:fillRef>
          <a:effectRef idx="1">
            <a:schemeClr val="accent1"/>
          </a:effectRef>
          <a:fontRef idx="minor">
            <a:schemeClr val="tx1"/>
          </a:fontRef>
        </p:style>
      </p:cxnSp>
      <p:sp>
        <p:nvSpPr>
          <p:cNvPr id="30" name="Espace réservé du texte 1">
            <a:extLst>
              <a:ext uri="{FF2B5EF4-FFF2-40B4-BE49-F238E27FC236}">
                <a16:creationId xmlns:a16="http://schemas.microsoft.com/office/drawing/2014/main" id="{B8A7B610-CF8B-4D5F-B6B8-29629D64C296}"/>
              </a:ext>
            </a:extLst>
          </p:cNvPr>
          <p:cNvSpPr txBox="1">
            <a:spLocks/>
          </p:cNvSpPr>
          <p:nvPr/>
        </p:nvSpPr>
        <p:spPr>
          <a:xfrm>
            <a:off x="462996" y="3474282"/>
            <a:ext cx="11443058" cy="298456"/>
          </a:xfrm>
          <a:prstGeom prst="rect">
            <a:avLst/>
          </a:prstGeom>
        </p:spPr>
        <p:txBody>
          <a:bodyPr vert="horz" lIns="0" tIns="0" rIns="0" bIns="0" rtlCol="0">
            <a:norm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bg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bg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bg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bg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bg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dirty="0"/>
              <a:t>Suivez l’actualité de Harris Interactive sur : </a:t>
            </a:r>
          </a:p>
        </p:txBody>
      </p:sp>
      <p:sp>
        <p:nvSpPr>
          <p:cNvPr id="31" name="Espace réservé du texte 1">
            <a:extLst>
              <a:ext uri="{FF2B5EF4-FFF2-40B4-BE49-F238E27FC236}">
                <a16:creationId xmlns:a16="http://schemas.microsoft.com/office/drawing/2014/main" id="{8F8D67C0-FF2C-438F-8919-1F52999592FF}"/>
              </a:ext>
            </a:extLst>
          </p:cNvPr>
          <p:cNvSpPr txBox="1">
            <a:spLocks/>
          </p:cNvSpPr>
          <p:nvPr/>
        </p:nvSpPr>
        <p:spPr>
          <a:xfrm>
            <a:off x="462996" y="5708900"/>
            <a:ext cx="11443058" cy="1137803"/>
          </a:xfrm>
          <a:prstGeom prst="rect">
            <a:avLst/>
          </a:prstGeom>
        </p:spPr>
        <p:txBody>
          <a:bodyPr vert="horz" lIns="0" tIns="0" rIns="0" bIns="0" rtlCol="0">
            <a:normAutofit/>
          </a:bodyPr>
          <a:lstStyle>
            <a:lvl1pPr marL="236538" indent="-236538" algn="l" defTabSz="457200" rtl="0" eaLnBrk="1" latinLnBrk="0" hangingPunct="1">
              <a:spcBef>
                <a:spcPct val="20000"/>
              </a:spcBef>
              <a:buClr>
                <a:srgbClr val="3EAD95"/>
              </a:buClr>
              <a:buFont typeface="Arial" panose="020B0604020202020204" pitchFamily="34" charset="0"/>
              <a:buChar char="•"/>
              <a:tabLst/>
              <a:defRPr sz="1800" b="0" i="0" kern="1200">
                <a:solidFill>
                  <a:schemeClr val="bg1"/>
                </a:solidFill>
                <a:latin typeface="Arial" charset="0"/>
                <a:ea typeface="Arial" charset="0"/>
                <a:cs typeface="Arial" charset="0"/>
              </a:defRPr>
            </a:lvl1pPr>
            <a:lvl2pPr marL="628650" indent="-171450" algn="l" defTabSz="457200" rtl="0" eaLnBrk="1" latinLnBrk="0" hangingPunct="1">
              <a:spcBef>
                <a:spcPct val="20000"/>
              </a:spcBef>
              <a:buClr>
                <a:srgbClr val="3EAD95"/>
              </a:buClr>
              <a:buFont typeface="Arial" panose="020B0604020202020204" pitchFamily="34" charset="0"/>
              <a:buChar char="•"/>
              <a:tabLst/>
              <a:defRPr sz="1600" b="0" i="0" kern="1200">
                <a:solidFill>
                  <a:schemeClr val="bg1"/>
                </a:solidFill>
                <a:latin typeface="Arial" charset="0"/>
                <a:ea typeface="Arial" charset="0"/>
                <a:cs typeface="Arial" charset="0"/>
              </a:defRPr>
            </a:lvl2pPr>
            <a:lvl3pPr marL="1085850" indent="-171450" algn="l" defTabSz="457200" rtl="0" eaLnBrk="1" latinLnBrk="0" hangingPunct="1">
              <a:spcBef>
                <a:spcPct val="20000"/>
              </a:spcBef>
              <a:buClr>
                <a:srgbClr val="3EAD95"/>
              </a:buClr>
              <a:buFont typeface="Arial" panose="020B0604020202020204" pitchFamily="34" charset="0"/>
              <a:buChar char="•"/>
              <a:tabLst/>
              <a:defRPr sz="1400" b="0" i="0" kern="1200">
                <a:solidFill>
                  <a:schemeClr val="bg1"/>
                </a:solidFill>
                <a:latin typeface="Arial" charset="0"/>
                <a:ea typeface="Arial" charset="0"/>
                <a:cs typeface="Arial" charset="0"/>
              </a:defRPr>
            </a:lvl3pPr>
            <a:lvl4pPr marL="1543050" indent="-171450" algn="l" defTabSz="457200" rtl="0" eaLnBrk="1" latinLnBrk="0" hangingPunct="1">
              <a:spcBef>
                <a:spcPct val="20000"/>
              </a:spcBef>
              <a:buClr>
                <a:srgbClr val="3EAD95"/>
              </a:buClr>
              <a:buFont typeface="Arial" panose="020B0604020202020204" pitchFamily="34" charset="0"/>
              <a:buChar char="•"/>
              <a:tabLst/>
              <a:defRPr sz="1200" b="0" i="0" kern="1200">
                <a:solidFill>
                  <a:schemeClr val="bg1"/>
                </a:solidFill>
                <a:latin typeface="Arial" charset="0"/>
                <a:ea typeface="Arial" charset="0"/>
                <a:cs typeface="Arial" charset="0"/>
              </a:defRPr>
            </a:lvl4pPr>
            <a:lvl5pPr marL="2000250" indent="-171450" algn="l" defTabSz="457200" rtl="0" eaLnBrk="1" latinLnBrk="0" hangingPunct="1">
              <a:spcBef>
                <a:spcPct val="20000"/>
              </a:spcBef>
              <a:buClr>
                <a:srgbClr val="3EAD95"/>
              </a:buClr>
              <a:buFont typeface="Arial" panose="020B0604020202020204" pitchFamily="34" charset="0"/>
              <a:buChar char="•"/>
              <a:tabLst/>
              <a:defRPr sz="1100" b="0" i="0" kern="1200">
                <a:solidFill>
                  <a:schemeClr val="bg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b="1" dirty="0"/>
              <a:t>Contact Harris Interactive en France :</a:t>
            </a:r>
          </a:p>
          <a:p>
            <a:r>
              <a:rPr lang="fr-FR" sz="1400" dirty="0"/>
              <a:t>Jean-Daniel Lévy – Directeur délégué - 01 44 87 60 66 – </a:t>
            </a:r>
            <a:r>
              <a:rPr lang="fr-FR" sz="1400" dirty="0">
                <a:solidFill>
                  <a:srgbClr val="4AFBA7"/>
                </a:solidFill>
                <a:hlinkClick r:id="rId11">
                  <a:extLst>
                    <a:ext uri="{A12FA001-AC4F-418D-AE19-62706E023703}">
                      <ahyp:hlinkClr xmlns:ahyp="http://schemas.microsoft.com/office/drawing/2018/hyperlinkcolor" val="tx"/>
                    </a:ext>
                  </a:extLst>
                </a:hlinkClick>
              </a:rPr>
              <a:t>jdlevy@harrisinteractive.fr</a:t>
            </a:r>
            <a:endParaRPr lang="fr-FR" sz="1400" dirty="0">
              <a:solidFill>
                <a:srgbClr val="4AFBA7"/>
              </a:solidFill>
            </a:endParaRPr>
          </a:p>
          <a:p>
            <a:r>
              <a:rPr lang="fr-FR" sz="1400" dirty="0"/>
              <a:t>Pierre-Hadrien Bartoli – Directeur des études politiques - 01 44 87 61 05 – </a:t>
            </a:r>
            <a:r>
              <a:rPr lang="fr-FR" sz="1400" dirty="0">
                <a:solidFill>
                  <a:srgbClr val="4AFBA7"/>
                </a:solidFill>
                <a:hlinkClick r:id="rId12">
                  <a:extLst>
                    <a:ext uri="{A12FA001-AC4F-418D-AE19-62706E023703}">
                      <ahyp:hlinkClr xmlns:ahyp="http://schemas.microsoft.com/office/drawing/2018/hyperlinkcolor" val="tx"/>
                    </a:ext>
                  </a:extLst>
                </a:hlinkClick>
              </a:rPr>
              <a:t>phbartoli@harrisinteractive.fr</a:t>
            </a:r>
            <a:endParaRPr lang="fr-FR" sz="1400" dirty="0">
              <a:solidFill>
                <a:srgbClr val="4AFBA7"/>
              </a:solidFill>
            </a:endParaRPr>
          </a:p>
          <a:p>
            <a:endParaRPr lang="fr-FR" sz="1600" dirty="0"/>
          </a:p>
        </p:txBody>
      </p:sp>
      <p:cxnSp>
        <p:nvCxnSpPr>
          <p:cNvPr id="32" name="Connecteur droit 31">
            <a:extLst>
              <a:ext uri="{FF2B5EF4-FFF2-40B4-BE49-F238E27FC236}">
                <a16:creationId xmlns:a16="http://schemas.microsoft.com/office/drawing/2014/main" id="{6FC8A4FC-4C7A-4A68-804D-9FC541C8C09B}"/>
              </a:ext>
            </a:extLst>
          </p:cNvPr>
          <p:cNvCxnSpPr>
            <a:cxnSpLocks/>
          </p:cNvCxnSpPr>
          <p:nvPr/>
        </p:nvCxnSpPr>
        <p:spPr>
          <a:xfrm>
            <a:off x="541462" y="5371518"/>
            <a:ext cx="763379" cy="0"/>
          </a:xfrm>
          <a:prstGeom prst="line">
            <a:avLst/>
          </a:prstGeom>
          <a:ln>
            <a:solidFill>
              <a:srgbClr val="4AFBA7"/>
            </a:solidFill>
          </a:ln>
          <a:effectLst/>
        </p:spPr>
        <p:style>
          <a:lnRef idx="2">
            <a:schemeClr val="accent1"/>
          </a:lnRef>
          <a:fillRef idx="0">
            <a:schemeClr val="accent1"/>
          </a:fillRef>
          <a:effectRef idx="1">
            <a:schemeClr val="accent1"/>
          </a:effectRef>
          <a:fontRef idx="minor">
            <a:schemeClr val="tx1"/>
          </a:fontRef>
        </p:style>
      </p:cxnSp>
      <p:pic>
        <p:nvPicPr>
          <p:cNvPr id="33" name="Picture 20">
            <a:extLst>
              <a:ext uri="{FF2B5EF4-FFF2-40B4-BE49-F238E27FC236}">
                <a16:creationId xmlns:a16="http://schemas.microsoft.com/office/drawing/2014/main" id="{1FB195AA-07E6-4A93-806B-D6C60D6E9776}"/>
              </a:ext>
            </a:extLst>
          </p:cNvPr>
          <p:cNvPicPr>
            <a:picLocks noChangeAspect="1"/>
          </p:cNvPicPr>
          <p:nvPr/>
        </p:nvPicPr>
        <p:blipFill>
          <a:blip r:embed="rId13"/>
          <a:stretch>
            <a:fillRect/>
          </a:stretch>
        </p:blipFill>
        <p:spPr>
          <a:xfrm>
            <a:off x="4489216" y="389616"/>
            <a:ext cx="3213568" cy="1099603"/>
          </a:xfrm>
          <a:prstGeom prst="rect">
            <a:avLst/>
          </a:prstGeom>
        </p:spPr>
      </p:pic>
    </p:spTree>
    <p:extLst>
      <p:ext uri="{BB962C8B-B14F-4D97-AF65-F5344CB8AC3E}">
        <p14:creationId xmlns:p14="http://schemas.microsoft.com/office/powerpoint/2010/main" val="367580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6</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Le pouvoir d’achat, l’accès aux soins de santé, la sécurité ainsi que le vaccin contre la covid-19, constituent les sujets de préoccupation les plus importants parmi ceux testés en 2021</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Lorsque vous pensez à […] s’agit-il d’un sujet qui vous préoccupe ou ne vous préoccupe pas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Vous préoccupe </a:t>
            </a:r>
            <a:r>
              <a:rPr lang="fr-FR" sz="1000" dirty="0">
                <a:solidFill>
                  <a:schemeClr val="bg2">
                    <a:lumMod val="25000"/>
                  </a:schemeClr>
                </a:solidFill>
              </a:rPr>
              <a:t>» - </a:t>
            </a:r>
          </a:p>
        </p:txBody>
      </p:sp>
      <p:graphicFrame>
        <p:nvGraphicFramePr>
          <p:cNvPr id="17" name="Graphique 16">
            <a:extLst>
              <a:ext uri="{FF2B5EF4-FFF2-40B4-BE49-F238E27FC236}">
                <a16:creationId xmlns:a16="http://schemas.microsoft.com/office/drawing/2014/main" id="{CC93A63A-6C41-404B-8F78-F97F3277EFD8}"/>
              </a:ext>
            </a:extLst>
          </p:cNvPr>
          <p:cNvGraphicFramePr/>
          <p:nvPr>
            <p:extLst>
              <p:ext uri="{D42A27DB-BD31-4B8C-83A1-F6EECF244321}">
                <p14:modId xmlns:p14="http://schemas.microsoft.com/office/powerpoint/2010/main" val="274989609"/>
              </p:ext>
            </p:extLst>
          </p:nvPr>
        </p:nvGraphicFramePr>
        <p:xfrm>
          <a:off x="2276475" y="1542616"/>
          <a:ext cx="9305925" cy="4629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0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7</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Le pouvoir d’achat, le vaccin contre la covid-19 et la qualité de l’éducation sont les 3 sujets suscitant des niveaux de préoccupation important et homogènes pour les proches des différentes formations politiques</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Lorsque vous pensez à […] s’agit-il d’un sujet qui vous préoccupe ou ne vous préoccupe pas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Vous préoccupe </a:t>
            </a:r>
            <a:r>
              <a:rPr lang="fr-FR" sz="1000" dirty="0">
                <a:solidFill>
                  <a:schemeClr val="bg2">
                    <a:lumMod val="25000"/>
                  </a:schemeClr>
                </a:solidFill>
              </a:rPr>
              <a:t>»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196576807"/>
              </p:ext>
            </p:extLst>
          </p:nvPr>
        </p:nvGraphicFramePr>
        <p:xfrm>
          <a:off x="904875" y="1476375"/>
          <a:ext cx="10464201" cy="4594401"/>
        </p:xfrm>
        <a:graphic>
          <a:graphicData uri="http://schemas.openxmlformats.org/drawingml/2006/table">
            <a:tbl>
              <a:tblPr firstRow="1" bandRow="1"/>
              <a:tblGrid>
                <a:gridCol w="3098645">
                  <a:extLst>
                    <a:ext uri="{9D8B030D-6E8A-4147-A177-3AD203B41FA5}">
                      <a16:colId xmlns:a16="http://schemas.microsoft.com/office/drawing/2014/main" val="2065633877"/>
                    </a:ext>
                  </a:extLst>
                </a:gridCol>
                <a:gridCol w="741556">
                  <a:extLst>
                    <a:ext uri="{9D8B030D-6E8A-4147-A177-3AD203B41FA5}">
                      <a16:colId xmlns:a16="http://schemas.microsoft.com/office/drawing/2014/main" val="2499848511"/>
                    </a:ext>
                  </a:extLst>
                </a:gridCol>
                <a:gridCol w="828000">
                  <a:extLst>
                    <a:ext uri="{9D8B030D-6E8A-4147-A177-3AD203B41FA5}">
                      <a16:colId xmlns:a16="http://schemas.microsoft.com/office/drawing/2014/main" val="3090986153"/>
                    </a:ext>
                  </a:extLst>
                </a:gridCol>
                <a:gridCol w="828000">
                  <a:extLst>
                    <a:ext uri="{9D8B030D-6E8A-4147-A177-3AD203B41FA5}">
                      <a16:colId xmlns:a16="http://schemas.microsoft.com/office/drawing/2014/main" val="3452687930"/>
                    </a:ext>
                  </a:extLst>
                </a:gridCol>
                <a:gridCol w="828000">
                  <a:extLst>
                    <a:ext uri="{9D8B030D-6E8A-4147-A177-3AD203B41FA5}">
                      <a16:colId xmlns:a16="http://schemas.microsoft.com/office/drawing/2014/main" val="2396657294"/>
                    </a:ext>
                  </a:extLst>
                </a:gridCol>
                <a:gridCol w="828000">
                  <a:extLst>
                    <a:ext uri="{9D8B030D-6E8A-4147-A177-3AD203B41FA5}">
                      <a16:colId xmlns:a16="http://schemas.microsoft.com/office/drawing/2014/main" val="574222886"/>
                    </a:ext>
                  </a:extLst>
                </a:gridCol>
                <a:gridCol w="828000">
                  <a:extLst>
                    <a:ext uri="{9D8B030D-6E8A-4147-A177-3AD203B41FA5}">
                      <a16:colId xmlns:a16="http://schemas.microsoft.com/office/drawing/2014/main" val="3368082148"/>
                    </a:ext>
                  </a:extLst>
                </a:gridCol>
                <a:gridCol w="828000">
                  <a:extLst>
                    <a:ext uri="{9D8B030D-6E8A-4147-A177-3AD203B41FA5}">
                      <a16:colId xmlns:a16="http://schemas.microsoft.com/office/drawing/2014/main" val="916228976"/>
                    </a:ext>
                  </a:extLst>
                </a:gridCol>
                <a:gridCol w="828000">
                  <a:extLst>
                    <a:ext uri="{9D8B030D-6E8A-4147-A177-3AD203B41FA5}">
                      <a16:colId xmlns:a16="http://schemas.microsoft.com/office/drawing/2014/main" val="909301864"/>
                    </a:ext>
                  </a:extLst>
                </a:gridCol>
                <a:gridCol w="828000">
                  <a:extLst>
                    <a:ext uri="{9D8B030D-6E8A-4147-A177-3AD203B41FA5}">
                      <a16:colId xmlns:a16="http://schemas.microsoft.com/office/drawing/2014/main" val="3201859617"/>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Proximité politique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LFI</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PS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EELV</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Ensemble Citoyens ! *</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LR</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RN</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Reconquête ! **</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Sans </a:t>
                      </a:r>
                      <a:r>
                        <a:rPr lang="fr-FR" sz="900" b="1" dirty="0" err="1">
                          <a:solidFill>
                            <a:schemeClr val="bg2">
                              <a:lumMod val="10000"/>
                            </a:schemeClr>
                          </a:solidFill>
                          <a:latin typeface="Circular Std Book"/>
                        </a:rPr>
                        <a:t>pref</a:t>
                      </a:r>
                      <a:r>
                        <a:rPr lang="fr-FR" sz="900" b="1" dirty="0">
                          <a:solidFill>
                            <a:schemeClr val="bg2">
                              <a:lumMod val="10000"/>
                            </a:schemeClr>
                          </a:solidFill>
                          <a:latin typeface="Circular Std Book"/>
                        </a:rPr>
                        <a:t>.</a:t>
                      </a: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ctr"/>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pouvoir d'achat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8323"/>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L'accès aux soins de santé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12306"/>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sécurité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697464"/>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dérèglement climatique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3360"/>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qualité de l'éducation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92016"/>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Les retraites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077890"/>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vaccin contre la covid-19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066859"/>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réindustrialisation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650730"/>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laïcité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809895"/>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L'accès à un logement de qualité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629517"/>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Les mobilités du quotidien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328147"/>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tourisme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425119"/>
                  </a:ext>
                </a:extLst>
              </a:tr>
            </a:tbl>
          </a:graphicData>
        </a:graphic>
      </p:graphicFrame>
      <p:sp>
        <p:nvSpPr>
          <p:cNvPr id="3" name="ZoneTexte 2">
            <a:extLst>
              <a:ext uri="{FF2B5EF4-FFF2-40B4-BE49-F238E27FC236}">
                <a16:creationId xmlns:a16="http://schemas.microsoft.com/office/drawing/2014/main" id="{4E4DE6F7-FC06-45E7-A85A-467F056F0BAA}"/>
              </a:ext>
            </a:extLst>
          </p:cNvPr>
          <p:cNvSpPr txBox="1"/>
          <p:nvPr/>
        </p:nvSpPr>
        <p:spPr>
          <a:xfrm>
            <a:off x="3777669" y="6213727"/>
            <a:ext cx="7290381" cy="553998"/>
          </a:xfrm>
          <a:prstGeom prst="rect">
            <a:avLst/>
          </a:prstGeom>
          <a:noFill/>
        </p:spPr>
        <p:txBody>
          <a:bodyPr wrap="square" lIns="0" tIns="0" rIns="0" bIns="0" rtlCol="0">
            <a:spAutoFit/>
          </a:bodyPr>
          <a:lstStyle/>
          <a:p>
            <a:r>
              <a:rPr lang="fr-FR" sz="900" i="1" dirty="0">
                <a:solidFill>
                  <a:schemeClr val="bg2">
                    <a:lumMod val="10000"/>
                  </a:schemeClr>
                </a:solidFill>
                <a:latin typeface="Arial" charset="0"/>
                <a:ea typeface="Arial" charset="0"/>
                <a:cs typeface="Arial" charset="0"/>
              </a:rPr>
              <a:t>* Jusqu’en décembre ce terme désigne les sympathisants LREM/MoDem (avant la création par Edouard Philippe de son mouvement Horizons) et la création de la « Maison commune » de la majorité</a:t>
            </a:r>
          </a:p>
          <a:p>
            <a:r>
              <a:rPr lang="fr-FR" sz="900" i="1" dirty="0">
                <a:solidFill>
                  <a:schemeClr val="bg2">
                    <a:lumMod val="10000"/>
                  </a:schemeClr>
                </a:solidFill>
                <a:latin typeface="Arial" charset="0"/>
                <a:ea typeface="Arial" charset="0"/>
                <a:cs typeface="Arial" charset="0"/>
              </a:rPr>
              <a:t>** Les sympathisants de Reconquête ! ont pu commencer à être identifiés lors de la dernière vague de l’année, après l’annonce de la création de ce mouvement</a:t>
            </a:r>
          </a:p>
        </p:txBody>
      </p:sp>
    </p:spTree>
    <p:extLst>
      <p:ext uri="{BB962C8B-B14F-4D97-AF65-F5344CB8AC3E}">
        <p14:creationId xmlns:p14="http://schemas.microsoft.com/office/powerpoint/2010/main" val="137742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A7FDC29-69F0-49FA-A93E-879BF2369017}"/>
              </a:ext>
            </a:extLst>
          </p:cNvPr>
          <p:cNvSpPr>
            <a:spLocks noGrp="1"/>
          </p:cNvSpPr>
          <p:nvPr>
            <p:ph type="sldNum" sz="quarter" idx="4"/>
          </p:nvPr>
        </p:nvSpPr>
        <p:spPr/>
        <p:txBody>
          <a:bodyPr/>
          <a:lstStyle/>
          <a:p>
            <a:fld id="{8B466926-FFCF-D849-BE20-83CC7D4E4416}" type="slidenum">
              <a:rPr lang="en-US" smtClean="0"/>
              <a:pPr/>
              <a:t>8</a:t>
            </a:fld>
            <a:endParaRPr lang="en-US" dirty="0"/>
          </a:p>
        </p:txBody>
      </p:sp>
      <p:sp>
        <p:nvSpPr>
          <p:cNvPr id="23" name="Rectangle 13">
            <a:extLst>
              <a:ext uri="{FF2B5EF4-FFF2-40B4-BE49-F238E27FC236}">
                <a16:creationId xmlns:a16="http://schemas.microsoft.com/office/drawing/2014/main" id="{8EA764DE-723B-4F45-A8DC-A581B7DC0C96}"/>
              </a:ext>
            </a:extLst>
          </p:cNvPr>
          <p:cNvSpPr>
            <a:spLocks noChangeArrowheads="1"/>
          </p:cNvSpPr>
          <p:nvPr/>
        </p:nvSpPr>
        <p:spPr bwMode="auto">
          <a:xfrm>
            <a:off x="10071793" y="4044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2" name="Espace réservé du texte 1">
            <a:extLst>
              <a:ext uri="{FF2B5EF4-FFF2-40B4-BE49-F238E27FC236}">
                <a16:creationId xmlns:a16="http://schemas.microsoft.com/office/drawing/2014/main" id="{603C4489-941E-411C-BD4C-1F640766001C}"/>
              </a:ext>
            </a:extLst>
          </p:cNvPr>
          <p:cNvSpPr>
            <a:spLocks noGrp="1"/>
          </p:cNvSpPr>
          <p:nvPr>
            <p:ph type="body" sz="quarter" idx="18"/>
          </p:nvPr>
        </p:nvSpPr>
        <p:spPr>
          <a:xfrm>
            <a:off x="96890" y="80309"/>
            <a:ext cx="11854705" cy="648833"/>
          </a:xfrm>
          <a:solidFill>
            <a:schemeClr val="bg1">
              <a:alpha val="30000"/>
            </a:schemeClr>
          </a:solidFill>
        </p:spPr>
        <p:txBody>
          <a:bodyPr anchor="ctr">
            <a:noAutofit/>
          </a:bodyPr>
          <a:lstStyle/>
          <a:p>
            <a:pPr marL="88900"/>
            <a:r>
              <a:rPr lang="fr-FR" sz="1600" dirty="0">
                <a:latin typeface="+mn-lt"/>
                <a:ea typeface="+mn-ea"/>
                <a:cs typeface="+mn-cs"/>
              </a:rPr>
              <a:t>On observe en général un niveau de préoccupation plus élevé de la part des Français les plus âgés sur un certain nombre de sujets. Les questions d’accès à un logement de qualité, de mobilité du quotidien et du tourisme préoccupent cependant plus les jeunes générations.</a:t>
            </a:r>
          </a:p>
        </p:txBody>
      </p:sp>
      <p:sp>
        <p:nvSpPr>
          <p:cNvPr id="13" name="Rounded Rectangle 17">
            <a:extLst>
              <a:ext uri="{FF2B5EF4-FFF2-40B4-BE49-F238E27FC236}">
                <a16:creationId xmlns:a16="http://schemas.microsoft.com/office/drawing/2014/main" id="{79880E23-5A8B-49EE-AF3E-B7C849167EED}"/>
              </a:ext>
            </a:extLst>
          </p:cNvPr>
          <p:cNvSpPr/>
          <p:nvPr/>
        </p:nvSpPr>
        <p:spPr>
          <a:xfrm>
            <a:off x="0" y="803629"/>
            <a:ext cx="12192000" cy="360040"/>
          </a:xfrm>
          <a:prstGeom prst="rect">
            <a:avLst/>
          </a:prstGeom>
          <a:solidFill>
            <a:srgbClr val="E6E6E6"/>
          </a:solidFill>
          <a:ln w="9525" cap="flat" cmpd="sng" algn="ctr">
            <a:noFill/>
            <a:prstDash val="solid"/>
          </a:ln>
          <a:effectLst/>
        </p:spPr>
        <p:txBody>
          <a:bodyPr rot="0" spcFirstLastPara="0" vertOverflow="overflow" horzOverflow="overflow" vert="horz" wrap="square" lIns="91440" tIns="91440" rIns="182880" bIns="91440" numCol="1" spcCol="0" rtlCol="0" fromWordArt="0" anchor="ctr" anchorCtr="0" forceAA="0" compatLnSpc="1">
            <a:prstTxWarp prst="textNoShape">
              <a:avLst/>
            </a:prstTxWarp>
            <a:noAutofit/>
          </a:bodyPr>
          <a:lstStyle/>
          <a:p>
            <a:pPr algn="just"/>
            <a:r>
              <a:rPr lang="fr-FR" sz="1100" kern="0" dirty="0">
                <a:solidFill>
                  <a:schemeClr val="bg2">
                    <a:lumMod val="25000"/>
                  </a:schemeClr>
                </a:solidFill>
              </a:rPr>
              <a:t>Lorsque vous pensez à […] s’agit-il d’un sujet qui vous préoccupe ou ne vous préoccupe pas ?</a:t>
            </a:r>
          </a:p>
        </p:txBody>
      </p:sp>
      <p:sp>
        <p:nvSpPr>
          <p:cNvPr id="14" name="ZoneTexte 13">
            <a:extLst>
              <a:ext uri="{FF2B5EF4-FFF2-40B4-BE49-F238E27FC236}">
                <a16:creationId xmlns:a16="http://schemas.microsoft.com/office/drawing/2014/main" id="{8F878BAE-2B19-4F7A-A188-B664FB0312C2}"/>
              </a:ext>
            </a:extLst>
          </p:cNvPr>
          <p:cNvSpPr txBox="1"/>
          <p:nvPr/>
        </p:nvSpPr>
        <p:spPr>
          <a:xfrm>
            <a:off x="-2" y="1163670"/>
            <a:ext cx="12191999" cy="219766"/>
          </a:xfrm>
          <a:prstGeom prst="rect">
            <a:avLst/>
          </a:prstGeom>
          <a:noFill/>
        </p:spPr>
        <p:txBody>
          <a:bodyPr wrap="square" rtlCol="0">
            <a:noAutofit/>
          </a:bodyPr>
          <a:lstStyle/>
          <a:p>
            <a:r>
              <a:rPr lang="fr-FR" sz="1000" dirty="0">
                <a:solidFill>
                  <a:schemeClr val="bg2">
                    <a:lumMod val="25000"/>
                  </a:schemeClr>
                </a:solidFill>
              </a:rPr>
              <a:t>- A tous, en % de « </a:t>
            </a:r>
            <a:r>
              <a:rPr lang="fr-FR" sz="1000" b="1" dirty="0">
                <a:solidFill>
                  <a:srgbClr val="3EAD95"/>
                </a:solidFill>
              </a:rPr>
              <a:t>Vous préoccupe </a:t>
            </a:r>
            <a:r>
              <a:rPr lang="fr-FR" sz="1000" dirty="0">
                <a:solidFill>
                  <a:schemeClr val="bg2">
                    <a:lumMod val="25000"/>
                  </a:schemeClr>
                </a:solidFill>
              </a:rPr>
              <a:t>» - </a:t>
            </a:r>
          </a:p>
        </p:txBody>
      </p:sp>
      <p:graphicFrame>
        <p:nvGraphicFramePr>
          <p:cNvPr id="8" name="Tableau 10">
            <a:extLst>
              <a:ext uri="{FF2B5EF4-FFF2-40B4-BE49-F238E27FC236}">
                <a16:creationId xmlns:a16="http://schemas.microsoft.com/office/drawing/2014/main" id="{E83AC6ED-7603-4481-83B0-CEA92C3A7B0C}"/>
              </a:ext>
            </a:extLst>
          </p:cNvPr>
          <p:cNvGraphicFramePr>
            <a:graphicFrameLocks noGrp="1"/>
          </p:cNvGraphicFramePr>
          <p:nvPr>
            <p:extLst>
              <p:ext uri="{D42A27DB-BD31-4B8C-83A1-F6EECF244321}">
                <p14:modId xmlns:p14="http://schemas.microsoft.com/office/powerpoint/2010/main" val="568387964"/>
              </p:ext>
            </p:extLst>
          </p:nvPr>
        </p:nvGraphicFramePr>
        <p:xfrm>
          <a:off x="904875" y="1476375"/>
          <a:ext cx="9601201" cy="4576752"/>
        </p:xfrm>
        <a:graphic>
          <a:graphicData uri="http://schemas.openxmlformats.org/drawingml/2006/table">
            <a:tbl>
              <a:tblPr firstRow="1" bandRow="1"/>
              <a:tblGrid>
                <a:gridCol w="3941545">
                  <a:extLst>
                    <a:ext uri="{9D8B030D-6E8A-4147-A177-3AD203B41FA5}">
                      <a16:colId xmlns:a16="http://schemas.microsoft.com/office/drawing/2014/main" val="2065633877"/>
                    </a:ext>
                  </a:extLst>
                </a:gridCol>
                <a:gridCol w="943276">
                  <a:extLst>
                    <a:ext uri="{9D8B030D-6E8A-4147-A177-3AD203B41FA5}">
                      <a16:colId xmlns:a16="http://schemas.microsoft.com/office/drawing/2014/main" val="2499848511"/>
                    </a:ext>
                  </a:extLst>
                </a:gridCol>
                <a:gridCol w="943276">
                  <a:extLst>
                    <a:ext uri="{9D8B030D-6E8A-4147-A177-3AD203B41FA5}">
                      <a16:colId xmlns:a16="http://schemas.microsoft.com/office/drawing/2014/main" val="3090986153"/>
                    </a:ext>
                  </a:extLst>
                </a:gridCol>
                <a:gridCol w="943276">
                  <a:extLst>
                    <a:ext uri="{9D8B030D-6E8A-4147-A177-3AD203B41FA5}">
                      <a16:colId xmlns:a16="http://schemas.microsoft.com/office/drawing/2014/main" val="3452687930"/>
                    </a:ext>
                  </a:extLst>
                </a:gridCol>
                <a:gridCol w="943276">
                  <a:extLst>
                    <a:ext uri="{9D8B030D-6E8A-4147-A177-3AD203B41FA5}">
                      <a16:colId xmlns:a16="http://schemas.microsoft.com/office/drawing/2014/main" val="2396657294"/>
                    </a:ext>
                  </a:extLst>
                </a:gridCol>
                <a:gridCol w="943276">
                  <a:extLst>
                    <a:ext uri="{9D8B030D-6E8A-4147-A177-3AD203B41FA5}">
                      <a16:colId xmlns:a16="http://schemas.microsoft.com/office/drawing/2014/main" val="574222886"/>
                    </a:ext>
                  </a:extLst>
                </a:gridCol>
                <a:gridCol w="943276">
                  <a:extLst>
                    <a:ext uri="{9D8B030D-6E8A-4147-A177-3AD203B41FA5}">
                      <a16:colId xmlns:a16="http://schemas.microsoft.com/office/drawing/2014/main" val="3368082148"/>
                    </a:ext>
                  </a:extLst>
                </a:gridCol>
              </a:tblGrid>
              <a:tr h="34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457200" rtl="0" eaLnBrk="1" latinLnBrk="0" hangingPunct="1">
                        <a:defRPr sz="1800" b="1" kern="1200">
                          <a:solidFill>
                            <a:schemeClr val="lt1"/>
                          </a:solidFill>
                          <a:latin typeface="Circular Std Book"/>
                        </a:defRPr>
                      </a:lvl1pPr>
                      <a:lvl2pPr marL="457200" algn="l" defTabSz="457200" rtl="0" eaLnBrk="1" latinLnBrk="0" hangingPunct="1">
                        <a:defRPr sz="1800" b="1" kern="1200">
                          <a:solidFill>
                            <a:schemeClr val="lt1"/>
                          </a:solidFill>
                          <a:latin typeface="Circular Std Book"/>
                        </a:defRPr>
                      </a:lvl2pPr>
                      <a:lvl3pPr marL="914400" algn="l" defTabSz="457200" rtl="0" eaLnBrk="1" latinLnBrk="0" hangingPunct="1">
                        <a:defRPr sz="1800" b="1" kern="1200">
                          <a:solidFill>
                            <a:schemeClr val="lt1"/>
                          </a:solidFill>
                          <a:latin typeface="Circular Std Book"/>
                        </a:defRPr>
                      </a:lvl3pPr>
                      <a:lvl4pPr marL="1371600" algn="l" defTabSz="457200" rtl="0" eaLnBrk="1" latinLnBrk="0" hangingPunct="1">
                        <a:defRPr sz="1800" b="1" kern="1200">
                          <a:solidFill>
                            <a:schemeClr val="lt1"/>
                          </a:solidFill>
                          <a:latin typeface="Circular Std Book"/>
                        </a:defRPr>
                      </a:lvl4pPr>
                      <a:lvl5pPr marL="1828800" algn="l" defTabSz="457200" rtl="0" eaLnBrk="1" latinLnBrk="0" hangingPunct="1">
                        <a:defRPr sz="1800" b="1" kern="1200">
                          <a:solidFill>
                            <a:schemeClr val="lt1"/>
                          </a:solidFill>
                          <a:latin typeface="Circular Std Book"/>
                        </a:defRPr>
                      </a:lvl5pPr>
                      <a:lvl6pPr marL="2286000" algn="l" defTabSz="457200" rtl="0" eaLnBrk="1" latinLnBrk="0" hangingPunct="1">
                        <a:defRPr sz="1800" b="1" kern="1200">
                          <a:solidFill>
                            <a:schemeClr val="lt1"/>
                          </a:solidFill>
                          <a:latin typeface="Circular Std Book"/>
                        </a:defRPr>
                      </a:lvl6pPr>
                      <a:lvl7pPr marL="2743200" algn="l" defTabSz="457200" rtl="0" eaLnBrk="1" latinLnBrk="0" hangingPunct="1">
                        <a:defRPr sz="1800" b="1" kern="1200">
                          <a:solidFill>
                            <a:schemeClr val="lt1"/>
                          </a:solidFill>
                          <a:latin typeface="Circular Std Book"/>
                        </a:defRPr>
                      </a:lvl7pPr>
                      <a:lvl8pPr marL="3200400" algn="l" defTabSz="457200" rtl="0" eaLnBrk="1" latinLnBrk="0" hangingPunct="1">
                        <a:defRPr sz="1800" b="1" kern="1200">
                          <a:solidFill>
                            <a:schemeClr val="lt1"/>
                          </a:solidFill>
                          <a:latin typeface="Circular Std Book"/>
                        </a:defRPr>
                      </a:lvl8pPr>
                      <a:lvl9pPr marL="3657600" algn="l" defTabSz="457200" rtl="0" eaLnBrk="1" latinLnBrk="0" hangingPunct="1">
                        <a:defRPr sz="1800" b="1" kern="1200">
                          <a:solidFill>
                            <a:schemeClr val="lt1"/>
                          </a:solidFill>
                          <a:latin typeface="Circular Std Book"/>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Âge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fr-FR" sz="1400" dirty="0"/>
                    </a:p>
                  </a:txBody>
                  <a:tcPr anchor="ctr"/>
                </a:tc>
                <a:tc hMerge="1">
                  <a:txBody>
                    <a:bodyPr/>
                    <a:lstStyle/>
                    <a:p>
                      <a:endParaRPr lang="fr-FR"/>
                    </a:p>
                  </a:txBody>
                  <a:tcPr/>
                </a:tc>
                <a:tc hMerge="1">
                  <a:txBody>
                    <a:bodyPr/>
                    <a:lstStyle/>
                    <a:p>
                      <a:pPr algn="ctr"/>
                      <a:endParaRPr lang="fr-FR" sz="1400" dirty="0"/>
                    </a:p>
                  </a:txBody>
                  <a:tcPr anchor="ctr"/>
                </a:tc>
                <a:tc hMerge="1">
                  <a:txBody>
                    <a:bodyPr/>
                    <a:lstStyle/>
                    <a:p>
                      <a:pPr algn="ctr"/>
                      <a:endParaRPr lang="fr-FR" sz="1400" dirty="0"/>
                    </a:p>
                  </a:txBody>
                  <a:tcPr anchor="ctr"/>
                </a:tc>
                <a:extLst>
                  <a:ext uri="{0D108BD9-81ED-4DB2-BD59-A6C34878D82A}">
                    <a16:rowId xmlns:a16="http://schemas.microsoft.com/office/drawing/2014/main" val="1578933207"/>
                  </a:ext>
                </a:extLst>
              </a:tr>
              <a:tr h="348111">
                <a:tc>
                  <a:txBody>
                    <a:bodyPr/>
                    <a:lstStyle/>
                    <a:p>
                      <a:pPr algn="ctr"/>
                      <a:endParaRPr lang="fr-FR" sz="900" b="1" dirty="0">
                        <a:solidFill>
                          <a:schemeClr val="bg2">
                            <a:lumMod val="10000"/>
                          </a:schemeClr>
                        </a:solidFill>
                        <a:latin typeface="Circular Std Book"/>
                      </a:endParaRPr>
                    </a:p>
                  </a:txBody>
                  <a:tcPr marL="45720" marR="4572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Ensemble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18-24 ans</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25-34 ans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b="1" dirty="0">
                          <a:solidFill>
                            <a:schemeClr val="bg2">
                              <a:lumMod val="10000"/>
                            </a:schemeClr>
                          </a:solidFill>
                          <a:latin typeface="Circular Std Book"/>
                        </a:rPr>
                        <a:t>35-49 ans</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50-64 ans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ircular Std Book"/>
                        </a:defRPr>
                      </a:lvl1pPr>
                      <a:lvl2pPr marL="457200" algn="l" defTabSz="457200" rtl="0" eaLnBrk="1" latinLnBrk="0" hangingPunct="1">
                        <a:defRPr sz="1800" kern="1200">
                          <a:solidFill>
                            <a:schemeClr val="dk1"/>
                          </a:solidFill>
                          <a:latin typeface="Circular Std Book"/>
                        </a:defRPr>
                      </a:lvl2pPr>
                      <a:lvl3pPr marL="914400" algn="l" defTabSz="457200" rtl="0" eaLnBrk="1" latinLnBrk="0" hangingPunct="1">
                        <a:defRPr sz="1800" kern="1200">
                          <a:solidFill>
                            <a:schemeClr val="dk1"/>
                          </a:solidFill>
                          <a:latin typeface="Circular Std Book"/>
                        </a:defRPr>
                      </a:lvl3pPr>
                      <a:lvl4pPr marL="1371600" algn="l" defTabSz="457200" rtl="0" eaLnBrk="1" latinLnBrk="0" hangingPunct="1">
                        <a:defRPr sz="1800" kern="1200">
                          <a:solidFill>
                            <a:schemeClr val="dk1"/>
                          </a:solidFill>
                          <a:latin typeface="Circular Std Book"/>
                        </a:defRPr>
                      </a:lvl4pPr>
                      <a:lvl5pPr marL="1828800" algn="l" defTabSz="457200" rtl="0" eaLnBrk="1" latinLnBrk="0" hangingPunct="1">
                        <a:defRPr sz="1800" kern="1200">
                          <a:solidFill>
                            <a:schemeClr val="dk1"/>
                          </a:solidFill>
                          <a:latin typeface="Circular Std Book"/>
                        </a:defRPr>
                      </a:lvl5pPr>
                      <a:lvl6pPr marL="2286000" algn="l" defTabSz="457200" rtl="0" eaLnBrk="1" latinLnBrk="0" hangingPunct="1">
                        <a:defRPr sz="1800" kern="1200">
                          <a:solidFill>
                            <a:schemeClr val="dk1"/>
                          </a:solidFill>
                          <a:latin typeface="Circular Std Book"/>
                        </a:defRPr>
                      </a:lvl6pPr>
                      <a:lvl7pPr marL="2743200" algn="l" defTabSz="457200" rtl="0" eaLnBrk="1" latinLnBrk="0" hangingPunct="1">
                        <a:defRPr sz="1800" kern="1200">
                          <a:solidFill>
                            <a:schemeClr val="dk1"/>
                          </a:solidFill>
                          <a:latin typeface="Circular Std Book"/>
                        </a:defRPr>
                      </a:lvl7pPr>
                      <a:lvl8pPr marL="3200400" algn="l" defTabSz="457200" rtl="0" eaLnBrk="1" latinLnBrk="0" hangingPunct="1">
                        <a:defRPr sz="1800" kern="1200">
                          <a:solidFill>
                            <a:schemeClr val="dk1"/>
                          </a:solidFill>
                          <a:latin typeface="Circular Std Book"/>
                        </a:defRPr>
                      </a:lvl8pPr>
                      <a:lvl9pPr marL="3657600" algn="l" defTabSz="457200" rtl="0" eaLnBrk="1" latinLnBrk="0" hangingPunct="1">
                        <a:defRPr sz="1800" kern="1200">
                          <a:solidFill>
                            <a:schemeClr val="dk1"/>
                          </a:solidFill>
                          <a:latin typeface="Circular Std Book"/>
                        </a:defRPr>
                      </a:lvl9pPr>
                    </a:lstStyle>
                    <a:p>
                      <a:pPr algn="ctr"/>
                      <a:r>
                        <a:rPr lang="fr-FR" sz="900" b="1" dirty="0">
                          <a:solidFill>
                            <a:schemeClr val="bg2">
                              <a:lumMod val="10000"/>
                            </a:schemeClr>
                          </a:solidFill>
                          <a:latin typeface="Circular Std Book"/>
                        </a:rPr>
                        <a:t>65 ans et plus</a:t>
                      </a:r>
                    </a:p>
                  </a:txBody>
                  <a:tcPr marL="45720" marR="45720" anchor="ctr">
                    <a:lnL w="12700" cmpd="sng">
                      <a:solidFill>
                        <a:srgbClr val="FFFFFF"/>
                      </a:solidFill>
                    </a:lnL>
                    <a:lnR w="12700" cmpd="sng">
                      <a:solidFill>
                        <a:srgbClr val="FFFFFF"/>
                      </a:solidFill>
                    </a:lnR>
                    <a:lnT w="381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243843"/>
                  </a:ext>
                </a:extLst>
              </a:tr>
              <a:tr h="323827">
                <a:tc>
                  <a:txBody>
                    <a:bodyPr/>
                    <a:lstStyle/>
                    <a:p>
                      <a:pPr algn="r" fontAlgn="ctr"/>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pouvoir d'achat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8323"/>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L'accès aux soins de santé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12306"/>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sécurité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697464"/>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dérèglement climatique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03253360"/>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qualité de l'éducation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92016"/>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Les retraites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3801077890"/>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vaccin contre la covid-19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066859"/>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réindustrialisation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extLst>
                  <a:ext uri="{0D108BD9-81ED-4DB2-BD59-A6C34878D82A}">
                    <a16:rowId xmlns:a16="http://schemas.microsoft.com/office/drawing/2014/main" val="2297650730"/>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 laïcité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extLst>
                  <a:ext uri="{0D108BD9-81ED-4DB2-BD59-A6C34878D82A}">
                    <a16:rowId xmlns:a16="http://schemas.microsoft.com/office/drawing/2014/main" val="2850809895"/>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L'accès à un logement de qualité</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683629517"/>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Les mobilités du quotidien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1794328147"/>
                  </a:ext>
                </a:extLst>
              </a:tr>
              <a:tr h="323827">
                <a:tc>
                  <a:txBody>
                    <a:bodyPr/>
                    <a:lstStyle/>
                    <a:p>
                      <a:pPr algn="r" fontAlgn="b"/>
                      <a:r>
                        <a:rPr kumimoji="0" lang="fr-FR" sz="1200" b="0" i="0" u="none" strike="noStrike" kern="1200" cap="none" spc="0" normalizeH="0" baseline="0" dirty="0">
                          <a:ln>
                            <a:noFill/>
                          </a:ln>
                          <a:solidFill>
                            <a:srgbClr val="E7E6E6">
                              <a:lumMod val="10000"/>
                            </a:srgbClr>
                          </a:solidFill>
                          <a:effectLst/>
                          <a:uLnTx/>
                          <a:uFillTx/>
                          <a:latin typeface="+mn-lt"/>
                          <a:ea typeface="+mn-ea"/>
                          <a:cs typeface="+mn-cs"/>
                        </a:rPr>
                        <a:t>Le tourisme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1" i="0" u="none" strike="noStrike" kern="1200" cap="none" spc="0" normalizeH="0" baseline="0" dirty="0">
                          <a:ln>
                            <a:noFill/>
                          </a:ln>
                          <a:solidFill>
                            <a:srgbClr val="E7E6E6">
                              <a:lumMod val="10000"/>
                            </a:srgbClr>
                          </a:solidFill>
                          <a:effectLst/>
                          <a:uLnTx/>
                          <a:uFillTx/>
                          <a:latin typeface="Arial" panose="020B0604020202020204"/>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2CCB9"/>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tc>
                  <a:txBody>
                    <a:bodyPr/>
                    <a:lstStyle/>
                    <a:p>
                      <a:pPr algn="ctr" fontAlgn="ctr"/>
                      <a:r>
                        <a:rPr kumimoji="0" lang="fr-FR" sz="1200" b="0" i="0" u="none" strike="noStrike" kern="1200" cap="none" spc="0" normalizeH="0" baseline="0" dirty="0">
                          <a:ln>
                            <a:noFill/>
                          </a:ln>
                          <a:solidFill>
                            <a:srgbClr val="E7E6E6">
                              <a:lumMod val="10000"/>
                            </a:srgbClr>
                          </a:solidFill>
                          <a:effectLst/>
                          <a:uLnTx/>
                          <a:uFillTx/>
                          <a:latin typeface="Arial" panose="020B0604020202020204"/>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13F"/>
                    </a:solidFill>
                  </a:tcPr>
                </a:tc>
                <a:extLst>
                  <a:ext uri="{0D108BD9-81ED-4DB2-BD59-A6C34878D82A}">
                    <a16:rowId xmlns:a16="http://schemas.microsoft.com/office/drawing/2014/main" val="2312425119"/>
                  </a:ext>
                </a:extLst>
              </a:tr>
            </a:tbl>
          </a:graphicData>
        </a:graphic>
      </p:graphicFrame>
    </p:spTree>
    <p:extLst>
      <p:ext uri="{BB962C8B-B14F-4D97-AF65-F5344CB8AC3E}">
        <p14:creationId xmlns:p14="http://schemas.microsoft.com/office/powerpoint/2010/main" val="85302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A5A12F-3F00-41E1-9459-6C76A37B84D2}"/>
              </a:ext>
            </a:extLst>
          </p:cNvPr>
          <p:cNvSpPr>
            <a:spLocks noGrp="1"/>
          </p:cNvSpPr>
          <p:nvPr>
            <p:ph type="body" sz="quarter" idx="13"/>
          </p:nvPr>
        </p:nvSpPr>
        <p:spPr/>
        <p:txBody>
          <a:bodyPr/>
          <a:lstStyle/>
          <a:p>
            <a:r>
              <a:rPr lang="fr-FR" dirty="0"/>
              <a:t>La confiance exprimée envers les différents acteurs</a:t>
            </a:r>
          </a:p>
        </p:txBody>
      </p:sp>
    </p:spTree>
    <p:extLst>
      <p:ext uri="{BB962C8B-B14F-4D97-AF65-F5344CB8AC3E}">
        <p14:creationId xmlns:p14="http://schemas.microsoft.com/office/powerpoint/2010/main" val="1801702019"/>
      </p:ext>
    </p:extLst>
  </p:cSld>
  <p:clrMapOvr>
    <a:masterClrMapping/>
  </p:clrMapOvr>
</p:sld>
</file>

<file path=ppt/theme/theme1.xml><?xml version="1.0" encoding="utf-8"?>
<a:theme xmlns:a="http://schemas.openxmlformats.org/drawingml/2006/main" name="HarrisInteractive">
  <a:themeElements>
    <a:clrScheme name="Harris Interactive">
      <a:dk1>
        <a:srgbClr val="014537"/>
      </a:dk1>
      <a:lt1>
        <a:srgbClr val="FFFFFF"/>
      </a:lt1>
      <a:dk2>
        <a:srgbClr val="70BF4A"/>
      </a:dk2>
      <a:lt2>
        <a:srgbClr val="E7E6E6"/>
      </a:lt2>
      <a:accent1>
        <a:srgbClr val="0B5258"/>
      </a:accent1>
      <a:accent2>
        <a:srgbClr val="70BF4A"/>
      </a:accent2>
      <a:accent3>
        <a:srgbClr val="096A37"/>
      </a:accent3>
      <a:accent4>
        <a:srgbClr val="EBE717"/>
      </a:accent4>
      <a:accent5>
        <a:srgbClr val="0EA7E0"/>
      </a:accent5>
      <a:accent6>
        <a:srgbClr val="C0D330"/>
      </a:accent6>
      <a:hlink>
        <a:srgbClr val="70BF4A"/>
      </a:hlink>
      <a:folHlink>
        <a:srgbClr val="09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800" dirty="0" err="1" smtClean="0">
            <a:solidFill>
              <a:schemeClr val="bg2">
                <a:lumMod val="10000"/>
              </a:schemeClr>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Harris-PresentationTemplate-101315_FV (1)" id="{E0DE21B5-EB45-4EE8-ABC3-C24A47FE7EA6}" vid="{E30139FA-E33A-4B69-B27C-5F6E7FC9A2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AE23957169B440A030486BFDBBD864" ma:contentTypeVersion="6" ma:contentTypeDescription="Create a new document." ma:contentTypeScope="" ma:versionID="525ddef7002acff92bdea2bb244304c0">
  <xsd:schema xmlns:xsd="http://www.w3.org/2001/XMLSchema" xmlns:xs="http://www.w3.org/2001/XMLSchema" xmlns:p="http://schemas.microsoft.com/office/2006/metadata/properties" xmlns:ns2="0c5dd2d5-fcfa-4883-ac2f-c953cb5da6a8" targetNamespace="http://schemas.microsoft.com/office/2006/metadata/properties" ma:root="true" ma:fieldsID="2e8f2b96e75dee402425a88671cd04fa" ns2:_="">
    <xsd:import namespace="0c5dd2d5-fcfa-4883-ac2f-c953cb5da6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dd2d5-fcfa-4883-ac2f-c953cb5da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D9B575-4E36-4F0E-876E-1CFFEB88B6E8}">
  <ds:schemaRefs>
    <ds:schemaRef ds:uri="http://schemas.microsoft.com/sharepoint/v3/contenttype/forms"/>
  </ds:schemaRefs>
</ds:datastoreItem>
</file>

<file path=customXml/itemProps2.xml><?xml version="1.0" encoding="utf-8"?>
<ds:datastoreItem xmlns:ds="http://schemas.openxmlformats.org/officeDocument/2006/customXml" ds:itemID="{F67AA020-A4DA-4560-A848-841821BD0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5dd2d5-fcfa-4883-ac2f-c953cb5da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6D2F20-F669-4FAA-BF2A-5A003DEC8734}">
  <ds:schemaRef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0c5dd2d5-fcfa-4883-ac2f-c953cb5da6a8"/>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Harris-PresentationTemplate-102615_FV (1)</Template>
  <TotalTime>12354</TotalTime>
  <Words>6106</Words>
  <Application>Microsoft Macintosh PowerPoint</Application>
  <PresentationFormat>Grand écran</PresentationFormat>
  <Paragraphs>1890</Paragraphs>
  <Slides>59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59</vt:i4>
      </vt:variant>
    </vt:vector>
  </HeadingPairs>
  <TitlesOfParts>
    <vt:vector size="65" baseType="lpstr">
      <vt:lpstr>Arial</vt:lpstr>
      <vt:lpstr>Calibri</vt:lpstr>
      <vt:lpstr>Circular Std Book</vt:lpstr>
      <vt:lpstr>Tahoma</vt:lpstr>
      <vt:lpstr>Wingdings</vt:lpstr>
      <vt:lpstr>HarrisInteractive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dc:creator>
  <cp:lastModifiedBy>Euros / Agency Team 2</cp:lastModifiedBy>
  <cp:revision>1831</cp:revision>
  <cp:lastPrinted>2020-10-19T15:05:38Z</cp:lastPrinted>
  <dcterms:created xsi:type="dcterms:W3CDTF">2015-11-09T17:12:04Z</dcterms:created>
  <dcterms:modified xsi:type="dcterms:W3CDTF">2022-03-11T10:05:01Z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0x010100C0AE23957169B440A030486BFDBBD864</vt:lpwstr>
  </property>
</Properties>
</file>